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customXml/itemProps1.xml" ContentType="application/vnd.openxmlformats-officedocument.customXmlPropertie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customXml/itemProps2.xml" ContentType="application/vnd.openxmlformats-officedocument.customXmlPropertie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66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8" r:id="rId13"/>
    <p:sldId id="269" r:id="rId14"/>
    <p:sldId id="270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67" r:id="rId26"/>
    <p:sldId id="284" r:id="rId27"/>
  </p:sldIdLst>
  <p:sldSz cx="9144000" cy="6858000" type="screen4x3"/>
  <p:notesSz cx="6858000" cy="9144000"/>
  <p:defaultTextStyle>
    <a:defPPr>
      <a:defRPr lang="es-G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424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42" d="100"/>
          <a:sy n="42" d="100"/>
        </p:scale>
        <p:origin x="-13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Relationship Id="rId35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51A34E63-BE0B-4286-B513-869B67814498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s-GT" noProof="0" smtClean="0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noProof="0" smtClean="0"/>
              <a:t>Haga clic para modificar el estilo de texto del patrón</a:t>
            </a:r>
          </a:p>
          <a:p>
            <a:pPr lvl="1"/>
            <a:r>
              <a:rPr lang="es-ES" noProof="0" smtClean="0"/>
              <a:t>Segundo nivel</a:t>
            </a:r>
          </a:p>
          <a:p>
            <a:pPr lvl="2"/>
            <a:r>
              <a:rPr lang="es-ES" noProof="0" smtClean="0"/>
              <a:t>Tercer nivel</a:t>
            </a:r>
          </a:p>
          <a:p>
            <a:pPr lvl="3"/>
            <a:r>
              <a:rPr lang="es-ES" noProof="0" smtClean="0"/>
              <a:t>Cuarto nivel</a:t>
            </a:r>
          </a:p>
          <a:p>
            <a:pPr lvl="4"/>
            <a:r>
              <a:rPr lang="es-ES" noProof="0" smtClean="0"/>
              <a:t>Quinto nivel</a:t>
            </a:r>
            <a:endParaRPr lang="es-GT" noProof="0" smtClean="0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D6EC0C00-3927-49E4-A49B-E6CBEE6F608F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</a:t>
            </a:fld>
            <a:endParaRPr lang="es-GT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10</a:t>
            </a:fld>
            <a:endParaRPr lang="es-G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11</a:t>
            </a:fld>
            <a:endParaRPr lang="es-G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12</a:t>
            </a:fld>
            <a:endParaRPr lang="es-G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13</a:t>
            </a:fld>
            <a:endParaRPr lang="es-G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14</a:t>
            </a:fld>
            <a:endParaRPr lang="es-G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15</a:t>
            </a:fld>
            <a:endParaRPr lang="es-G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16</a:t>
            </a:fld>
            <a:endParaRPr lang="es-GT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17</a:t>
            </a:fld>
            <a:endParaRPr lang="es-GT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18</a:t>
            </a:fld>
            <a:endParaRPr lang="es-GT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19</a:t>
            </a:fld>
            <a:endParaRPr lang="es-G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2</a:t>
            </a:fld>
            <a:endParaRPr lang="es-GT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20</a:t>
            </a:fld>
            <a:endParaRPr lang="es-GT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21</a:t>
            </a:fld>
            <a:endParaRPr lang="es-GT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22</a:t>
            </a:fld>
            <a:endParaRPr lang="es-GT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23</a:t>
            </a:fld>
            <a:endParaRPr lang="es-GT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1 Marcador de imagen de diapositiva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2 Marcador de notas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" smtClean="0"/>
          </a:p>
        </p:txBody>
      </p:sp>
      <p:sp>
        <p:nvSpPr>
          <p:cNvPr id="33796" name="3 Marcador de número de diapositiva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060C7C16-A487-4D2B-8C26-689490631D21}" type="slidenum">
              <a:rPr lang="es-GT" smtClean="0"/>
              <a:pPr/>
              <a:t>24</a:t>
            </a:fld>
            <a:endParaRPr lang="es-GT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25</a:t>
            </a:fld>
            <a:endParaRPr lang="es-GT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26</a:t>
            </a:fld>
            <a:endParaRPr lang="es-G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3</a:t>
            </a:fld>
            <a:endParaRPr lang="es-G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4</a:t>
            </a:fld>
            <a:endParaRPr lang="es-G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5</a:t>
            </a:fld>
            <a:endParaRPr lang="es-G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6</a:t>
            </a:fld>
            <a:endParaRPr lang="es-G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7</a:t>
            </a:fld>
            <a:endParaRPr lang="es-GT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8</a:t>
            </a:fld>
            <a:endParaRPr lang="es-G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ES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6EC0C00-3927-49E4-A49B-E6CBEE6F608F}" type="slidenum">
              <a:rPr lang="es-GT" smtClean="0"/>
              <a:pPr>
                <a:defRPr/>
              </a:pPr>
              <a:t>9</a:t>
            </a:fld>
            <a:endParaRPr lang="es-GT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6C0F748-81CB-41C3-9E60-3104877B6586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55D1C30-1210-4393-BF6E-8814D6916FB7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CCB63F-2C68-4B7C-9B29-5E9ACAF783A9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3F194-5349-4911-9053-BFE9BA82B70C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260108-181C-4B0D-86A8-3B29FCCD0DC2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863991-9121-4976-87D0-3C053DA64987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6AF2EA-EC6D-4C84-AE13-5A51297A21CC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91BCC55-5E2F-4C13-813F-630FD31037ED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776BF8-E53D-4084-97AC-A7FB3046FF28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25D873-44C2-4B05-9979-462A7B3229FC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64537-BAE7-4CB4-BB7D-47A143B253E8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E7B482-C916-4E34-88C9-C44B86261774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7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884674-6C61-40F6-8727-3B489AD902D2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8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9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0F850-9C35-4478-BA75-915BE4A2131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695B90-5B68-4127-99A6-5007DCBA51FB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4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5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62C4E02-B742-4CCB-B224-276334DB57C7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91E02C-3642-4A1B-A11D-AA2AC107DD88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3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4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E12D9-78A0-4894-8855-817FFC0F9B77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17FA5F-A7DD-4ECD-A5B0-DF119937DB35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7972F8-D260-432A-AEA0-4333BC771FBE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GT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s-GT" noProof="0" smtClean="0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70378C1-97EC-48F0-B0C4-762EE2E53A5D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6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7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447A03-A85A-41D5-B88C-C6E7EE69AB1E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1 Marcador de título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título del patrón</a:t>
            </a:r>
            <a:endParaRPr lang="es-GT" smtClean="0"/>
          </a:p>
        </p:txBody>
      </p:sp>
      <p:sp>
        <p:nvSpPr>
          <p:cNvPr id="1027" name="2 Marcador de texto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GT" smtClean="0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0AD8254-F01B-4AA8-8384-3AE7C6E985B1}" type="datetimeFigureOut">
              <a:rPr lang="es-GT"/>
              <a:pPr>
                <a:defRPr/>
              </a:pPr>
              <a:t>20/01/2010</a:t>
            </a:fld>
            <a:endParaRPr lang="es-GT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s-GT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AE207272-A6AF-41A4-824D-F70B1DB83331}" type="slidenum">
              <a:rPr lang="es-GT"/>
              <a:pPr>
                <a:defRPr/>
              </a:pPr>
              <a:t>‹Nº›</a:t>
            </a:fld>
            <a:endParaRPr lang="es-G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G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xc.hu/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MX" sz="4400">
                <a:latin typeface="+mj-lt"/>
                <a:ea typeface="+mj-ea"/>
                <a:cs typeface="+mj-cs"/>
              </a:rPr>
              <a:t>Curso: Administración I</a:t>
            </a:r>
            <a:endParaRPr lang="es-ES" sz="4400">
              <a:latin typeface="+mj-lt"/>
              <a:ea typeface="+mj-ea"/>
              <a:cs typeface="+mj-cs"/>
            </a:endParaRPr>
          </a:p>
        </p:txBody>
      </p:sp>
      <p:sp>
        <p:nvSpPr>
          <p:cNvPr id="2051" name="2 Subtítulo"/>
          <p:cNvSpPr txBox="1">
            <a:spLocks/>
          </p:cNvSpPr>
          <p:nvPr/>
        </p:nvSpPr>
        <p:spPr bwMode="auto">
          <a:xfrm>
            <a:off x="1371600" y="3886200"/>
            <a:ext cx="7129463" cy="1257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  <a:buFont typeface="Arial" charset="0"/>
              <a:buChar char="•"/>
            </a:pPr>
            <a:r>
              <a:rPr lang="es-MX" sz="3200">
                <a:latin typeface="Calibri" pitchFamily="34" charset="0"/>
              </a:rPr>
              <a:t>Tema: Introducción a la Administración</a:t>
            </a:r>
            <a:endParaRPr lang="es-ES" sz="3200">
              <a:latin typeface="Calibri" pitchFamily="34" charset="0"/>
            </a:endParaRPr>
          </a:p>
        </p:txBody>
      </p:sp>
      <p:pic>
        <p:nvPicPr>
          <p:cNvPr id="2052" name="Picture 2" descr="C:\CSPHF - Hilda Flores\Url\Logo\LOGO LETRAS AZUL U R L (05may05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000250" y="357188"/>
            <a:ext cx="4743450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6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 dirty="0"/>
              <a:t>© Universidad Rafael </a:t>
            </a:r>
            <a:r>
              <a:rPr lang="es-GT" dirty="0" err="1"/>
              <a:t>Landívar</a:t>
            </a:r>
            <a:r>
              <a:rPr lang="es-GT" dirty="0"/>
              <a:t>. Todos los derechos reservados</a:t>
            </a:r>
            <a:endParaRPr lang="es-ES" dirty="0"/>
          </a:p>
        </p:txBody>
      </p:sp>
      <p:pic>
        <p:nvPicPr>
          <p:cNvPr id="2054" name="Picture 2" descr="c:\Users\Sofia\Desktop\Documents\Mis archivos recibidos\logoAdmi.pn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857375" y="5000625"/>
            <a:ext cx="5397500" cy="927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11267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11268" name="Picture 2" descr="C:\Users\Sofia\Desktop\ejemplos sintesis\pag9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9" name="4 Rectángulo"/>
          <p:cNvSpPr>
            <a:spLocks noChangeArrowheads="1"/>
          </p:cNvSpPr>
          <p:nvPr/>
        </p:nvSpPr>
        <p:spPr bwMode="auto">
          <a:xfrm>
            <a:off x="2071688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  <p:sp>
        <p:nvSpPr>
          <p:cNvPr id="11270" name="5 Rectángulo"/>
          <p:cNvSpPr>
            <a:spLocks noChangeArrowheads="1"/>
          </p:cNvSpPr>
          <p:nvPr/>
        </p:nvSpPr>
        <p:spPr bwMode="auto">
          <a:xfrm>
            <a:off x="6000750" y="6286500"/>
            <a:ext cx="2066925" cy="246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1000">
                <a:solidFill>
                  <a:schemeClr val="bg1"/>
                </a:solidFill>
              </a:rPr>
              <a:t>http://www.sxc.hu/photo/1099278</a:t>
            </a:r>
          </a:p>
        </p:txBody>
      </p:sp>
      <p:sp>
        <p:nvSpPr>
          <p:cNvPr id="11271" name="6 Rectángulo"/>
          <p:cNvSpPr>
            <a:spLocks noChangeArrowheads="1"/>
          </p:cNvSpPr>
          <p:nvPr/>
        </p:nvSpPr>
        <p:spPr bwMode="auto">
          <a:xfrm>
            <a:off x="7286625" y="2786063"/>
            <a:ext cx="1239838" cy="246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1000">
                <a:solidFill>
                  <a:schemeClr val="bg1"/>
                </a:solidFill>
              </a:rPr>
              <a:t>Fernando Audibert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1229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12292" name="Picture 2" descr="C:\Users\Sofia\Desktop\ejemplos sintesis\pag10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293" name="4 Rectángulo"/>
          <p:cNvSpPr>
            <a:spLocks noChangeArrowheads="1"/>
          </p:cNvSpPr>
          <p:nvPr/>
        </p:nvSpPr>
        <p:spPr bwMode="auto">
          <a:xfrm>
            <a:off x="2214563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3315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13316" name="Picture 2" descr="C:\Users\Sofia\Desktop\ejemplos sintesis\pag11 cop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4 Rectángulo"/>
          <p:cNvSpPr>
            <a:spLocks noChangeArrowheads="1"/>
          </p:cNvSpPr>
          <p:nvPr/>
        </p:nvSpPr>
        <p:spPr bwMode="auto">
          <a:xfrm>
            <a:off x="2857500" y="3286125"/>
            <a:ext cx="6858000" cy="1446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4400">
                <a:solidFill>
                  <a:schemeClr val="bg1"/>
                </a:solidFill>
                <a:latin typeface="Neuropol" pitchFamily="34" charset="0"/>
              </a:rPr>
              <a:t>La administración</a:t>
            </a:r>
          </a:p>
          <a:p>
            <a:r>
              <a:rPr lang="es-GT" sz="4400">
                <a:solidFill>
                  <a:schemeClr val="bg1"/>
                </a:solidFill>
                <a:latin typeface="Neuropol" pitchFamily="34" charset="0"/>
              </a:rPr>
              <a:t>las organizaciones</a:t>
            </a:r>
          </a:p>
        </p:txBody>
      </p:sp>
      <p:sp>
        <p:nvSpPr>
          <p:cNvPr id="13318" name="5 Rectángulo"/>
          <p:cNvSpPr>
            <a:spLocks noChangeArrowheads="1"/>
          </p:cNvSpPr>
          <p:nvPr/>
        </p:nvSpPr>
        <p:spPr bwMode="auto">
          <a:xfrm>
            <a:off x="2357438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433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14340" name="Picture 2" descr="C:\Users\Sofia\Desktop\ejemplos sintesis\pag12 cop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1" name="4 Rectángulo"/>
          <p:cNvSpPr>
            <a:spLocks noChangeArrowheads="1"/>
          </p:cNvSpPr>
          <p:nvPr/>
        </p:nvSpPr>
        <p:spPr bwMode="auto">
          <a:xfrm>
            <a:off x="3865563" y="1312863"/>
            <a:ext cx="5278437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4800">
                <a:solidFill>
                  <a:srgbClr val="92D050"/>
                </a:solidFill>
                <a:latin typeface="Neuropol" pitchFamily="34" charset="0"/>
              </a:rPr>
              <a:t>Administración</a:t>
            </a:r>
          </a:p>
        </p:txBody>
      </p:sp>
      <p:sp>
        <p:nvSpPr>
          <p:cNvPr id="14342" name="5 Rectángulo"/>
          <p:cNvSpPr>
            <a:spLocks noChangeArrowheads="1"/>
          </p:cNvSpPr>
          <p:nvPr/>
        </p:nvSpPr>
        <p:spPr bwMode="auto">
          <a:xfrm>
            <a:off x="2214563" y="2636838"/>
            <a:ext cx="6429375" cy="1077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Hacer a través de otros.</a:t>
            </a:r>
          </a:p>
          <a:p>
            <a:endParaRPr lang="es-GT" sz="3200">
              <a:latin typeface="Myriad Pro" pitchFamily="34" charset="0"/>
            </a:endParaRPr>
          </a:p>
        </p:txBody>
      </p:sp>
      <p:sp>
        <p:nvSpPr>
          <p:cNvPr id="14343" name="6 Rectángulo"/>
          <p:cNvSpPr>
            <a:spLocks noChangeArrowheads="1"/>
          </p:cNvSpPr>
          <p:nvPr/>
        </p:nvSpPr>
        <p:spPr bwMode="auto">
          <a:xfrm>
            <a:off x="2143125" y="3286125"/>
            <a:ext cx="6715125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Coordinación de las actividades de 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trabajo de modo que se realicen de 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manera eficiente y eficaz con otras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personas y a través de ellas.</a:t>
            </a:r>
          </a:p>
        </p:txBody>
      </p:sp>
      <p:sp>
        <p:nvSpPr>
          <p:cNvPr id="14344" name="7 Rectángulo"/>
          <p:cNvSpPr>
            <a:spLocks noChangeArrowheads="1"/>
          </p:cNvSpPr>
          <p:nvPr/>
        </p:nvSpPr>
        <p:spPr bwMode="auto">
          <a:xfrm>
            <a:off x="1071563" y="5357813"/>
            <a:ext cx="7429500" cy="954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2800">
                <a:solidFill>
                  <a:schemeClr val="bg1"/>
                </a:solidFill>
              </a:rPr>
              <a:t>¿Porqué estudiar Administración?</a:t>
            </a:r>
          </a:p>
          <a:p>
            <a:pPr algn="ctr"/>
            <a:r>
              <a:rPr lang="es-GT" sz="2800" u="sng">
                <a:solidFill>
                  <a:schemeClr val="bg1"/>
                </a:solidFill>
              </a:rPr>
              <a:t>POR SU UNIVERSALIDAD</a:t>
            </a:r>
          </a:p>
        </p:txBody>
      </p:sp>
      <p:sp>
        <p:nvSpPr>
          <p:cNvPr id="14345" name="8 Rectángulo"/>
          <p:cNvSpPr>
            <a:spLocks noChangeArrowheads="1"/>
          </p:cNvSpPr>
          <p:nvPr/>
        </p:nvSpPr>
        <p:spPr bwMode="auto">
          <a:xfrm>
            <a:off x="2214563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536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15364" name="Picture 2" descr="C:\Users\Sofia\Desktop\ejemplos sintesis\pag13 cop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5" name="4 Rectángulo"/>
          <p:cNvSpPr>
            <a:spLocks noChangeArrowheads="1"/>
          </p:cNvSpPr>
          <p:nvPr/>
        </p:nvSpPr>
        <p:spPr bwMode="auto">
          <a:xfrm>
            <a:off x="928688" y="246063"/>
            <a:ext cx="7143750" cy="1754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3600">
                <a:solidFill>
                  <a:srgbClr val="92D050"/>
                </a:solidFill>
                <a:latin typeface="Neuropol" pitchFamily="34" charset="0"/>
              </a:rPr>
              <a:t>Relación de la </a:t>
            </a:r>
          </a:p>
          <a:p>
            <a:pPr algn="ctr"/>
            <a:r>
              <a:rPr lang="es-GT" sz="3600">
                <a:solidFill>
                  <a:srgbClr val="92D050"/>
                </a:solidFill>
                <a:latin typeface="Neuropol" pitchFamily="34" charset="0"/>
              </a:rPr>
              <a:t>Administración con otras</a:t>
            </a:r>
          </a:p>
          <a:p>
            <a:pPr algn="ctr"/>
            <a:r>
              <a:rPr lang="es-GT" sz="3600">
                <a:solidFill>
                  <a:srgbClr val="92D050"/>
                </a:solidFill>
                <a:latin typeface="Neuropol" pitchFamily="34" charset="0"/>
              </a:rPr>
              <a:t> ciencias</a:t>
            </a:r>
          </a:p>
        </p:txBody>
      </p:sp>
      <p:sp>
        <p:nvSpPr>
          <p:cNvPr id="15366" name="5 Rectángulo"/>
          <p:cNvSpPr>
            <a:spLocks noChangeArrowheads="1"/>
          </p:cNvSpPr>
          <p:nvPr/>
        </p:nvSpPr>
        <p:spPr bwMode="auto">
          <a:xfrm>
            <a:off x="4929188" y="2724150"/>
            <a:ext cx="45720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Psicología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Estadística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Mercadotecnia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Ciencias Políticas</a:t>
            </a:r>
          </a:p>
        </p:txBody>
      </p:sp>
      <p:sp>
        <p:nvSpPr>
          <p:cNvPr id="15367" name="6 Rectángulo"/>
          <p:cNvSpPr>
            <a:spLocks noChangeArrowheads="1"/>
          </p:cNvSpPr>
          <p:nvPr/>
        </p:nvSpPr>
        <p:spPr bwMode="auto">
          <a:xfrm>
            <a:off x="1143000" y="2724150"/>
            <a:ext cx="4572000" cy="20621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Matemática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Contabilidad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Sociología</a:t>
            </a:r>
          </a:p>
          <a:p>
            <a:r>
              <a:rPr lang="es-GT" sz="3200">
                <a:solidFill>
                  <a:schemeClr val="bg1"/>
                </a:solidFill>
                <a:latin typeface="Myriad Pro" pitchFamily="34" charset="0"/>
              </a:rPr>
              <a:t>Informática</a:t>
            </a:r>
          </a:p>
        </p:txBody>
      </p:sp>
      <p:sp>
        <p:nvSpPr>
          <p:cNvPr id="15368" name="7 Rectángulo"/>
          <p:cNvSpPr>
            <a:spLocks noChangeArrowheads="1"/>
          </p:cNvSpPr>
          <p:nvPr/>
        </p:nvSpPr>
        <p:spPr bwMode="auto">
          <a:xfrm>
            <a:off x="2214563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1945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19460" name="Picture 2" descr="C:\Users\Sofia\Desktop\ejemplos sintesis\pag17 cop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4 Rectángulo"/>
          <p:cNvSpPr>
            <a:spLocks noChangeArrowheads="1"/>
          </p:cNvSpPr>
          <p:nvPr/>
        </p:nvSpPr>
        <p:spPr bwMode="auto">
          <a:xfrm>
            <a:off x="857250" y="1000125"/>
            <a:ext cx="45720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600">
                <a:solidFill>
                  <a:srgbClr val="92D050"/>
                </a:solidFill>
                <a:latin typeface="Neuropol" pitchFamily="34" charset="0"/>
              </a:rPr>
              <a:t>Historia de la </a:t>
            </a:r>
          </a:p>
          <a:p>
            <a:r>
              <a:rPr lang="es-GT" sz="3600">
                <a:solidFill>
                  <a:srgbClr val="92D050"/>
                </a:solidFill>
                <a:latin typeface="Neuropol" pitchFamily="34" charset="0"/>
              </a:rPr>
              <a:t>Administración</a:t>
            </a:r>
          </a:p>
        </p:txBody>
      </p:sp>
      <p:sp>
        <p:nvSpPr>
          <p:cNvPr id="19462" name="5 Rectángulo"/>
          <p:cNvSpPr>
            <a:spLocks noChangeArrowheads="1"/>
          </p:cNvSpPr>
          <p:nvPr/>
        </p:nvSpPr>
        <p:spPr bwMode="auto">
          <a:xfrm>
            <a:off x="1071563" y="2428875"/>
            <a:ext cx="7143750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AÑO            PERSONAJE             APORTE</a:t>
            </a:r>
          </a:p>
        </p:txBody>
      </p:sp>
      <p:sp>
        <p:nvSpPr>
          <p:cNvPr id="19463" name="6 Rectángulo"/>
          <p:cNvSpPr>
            <a:spLocks noChangeArrowheads="1"/>
          </p:cNvSpPr>
          <p:nvPr/>
        </p:nvSpPr>
        <p:spPr bwMode="auto">
          <a:xfrm>
            <a:off x="1000125" y="3286125"/>
            <a:ext cx="697627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2400" dirty="0">
                <a:solidFill>
                  <a:schemeClr val="bg1"/>
                </a:solidFill>
                <a:latin typeface="Myriad Pro" pitchFamily="34" charset="0"/>
              </a:rPr>
              <a:t>A.C</a:t>
            </a:r>
          </a:p>
        </p:txBody>
      </p:sp>
      <p:sp>
        <p:nvSpPr>
          <p:cNvPr id="19464" name="7 Rectángulo"/>
          <p:cNvSpPr>
            <a:spLocks noChangeArrowheads="1"/>
          </p:cNvSpPr>
          <p:nvPr/>
        </p:nvSpPr>
        <p:spPr bwMode="auto">
          <a:xfrm>
            <a:off x="3000375" y="3000375"/>
            <a:ext cx="45720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 dirty="0">
                <a:solidFill>
                  <a:schemeClr val="bg1"/>
                </a:solidFill>
                <a:latin typeface="Myriad Pro" pitchFamily="34" charset="0"/>
              </a:rPr>
              <a:t>EGIPCIOS</a:t>
            </a:r>
          </a:p>
          <a:p>
            <a:r>
              <a:rPr lang="es-GT" sz="2400" dirty="0">
                <a:solidFill>
                  <a:schemeClr val="bg1"/>
                </a:solidFill>
                <a:latin typeface="Myriad Pro" pitchFamily="34" charset="0"/>
              </a:rPr>
              <a:t>CHINOS</a:t>
            </a:r>
          </a:p>
          <a:p>
            <a:r>
              <a:rPr lang="es-GT" sz="2400" dirty="0">
                <a:solidFill>
                  <a:schemeClr val="bg1"/>
                </a:solidFill>
                <a:latin typeface="Myriad Pro" pitchFamily="34" charset="0"/>
              </a:rPr>
              <a:t>ROMANOS</a:t>
            </a:r>
          </a:p>
          <a:p>
            <a:r>
              <a:rPr lang="es-GT" sz="2400" dirty="0">
                <a:solidFill>
                  <a:schemeClr val="bg1"/>
                </a:solidFill>
                <a:latin typeface="Myriad Pro" pitchFamily="34" charset="0"/>
              </a:rPr>
              <a:t>MAYAS</a:t>
            </a:r>
          </a:p>
        </p:txBody>
      </p:sp>
      <p:sp>
        <p:nvSpPr>
          <p:cNvPr id="19465" name="8 Rectángulo"/>
          <p:cNvSpPr>
            <a:spLocks noChangeArrowheads="1"/>
          </p:cNvSpPr>
          <p:nvPr/>
        </p:nvSpPr>
        <p:spPr bwMode="auto">
          <a:xfrm>
            <a:off x="6000750" y="3357563"/>
            <a:ext cx="3929063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PROYECTOS </a:t>
            </a:r>
          </a:p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MONUMENTALES</a:t>
            </a:r>
          </a:p>
        </p:txBody>
      </p:sp>
      <p:sp>
        <p:nvSpPr>
          <p:cNvPr id="19466" name="9 Rectángulo"/>
          <p:cNvSpPr>
            <a:spLocks noChangeArrowheads="1"/>
          </p:cNvSpPr>
          <p:nvPr/>
        </p:nvSpPr>
        <p:spPr bwMode="auto">
          <a:xfrm>
            <a:off x="928688" y="5286375"/>
            <a:ext cx="870751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2400" dirty="0">
                <a:solidFill>
                  <a:schemeClr val="bg1"/>
                </a:solidFill>
                <a:latin typeface="Myriad Pro" pitchFamily="34" charset="0"/>
              </a:rPr>
              <a:t>1776</a:t>
            </a:r>
          </a:p>
        </p:txBody>
      </p:sp>
      <p:sp>
        <p:nvSpPr>
          <p:cNvPr id="19467" name="10 Rectángulo"/>
          <p:cNvSpPr>
            <a:spLocks noChangeArrowheads="1"/>
          </p:cNvSpPr>
          <p:nvPr/>
        </p:nvSpPr>
        <p:spPr bwMode="auto">
          <a:xfrm>
            <a:off x="2643188" y="5045075"/>
            <a:ext cx="307181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ADAM SMITH</a:t>
            </a:r>
          </a:p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(LA RIQUEZA DE </a:t>
            </a:r>
          </a:p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LAS NACIONES)</a:t>
            </a:r>
          </a:p>
        </p:txBody>
      </p:sp>
      <p:sp>
        <p:nvSpPr>
          <p:cNvPr id="19468" name="11 Rectángulo"/>
          <p:cNvSpPr>
            <a:spLocks noChangeArrowheads="1"/>
          </p:cNvSpPr>
          <p:nvPr/>
        </p:nvSpPr>
        <p:spPr bwMode="auto">
          <a:xfrm>
            <a:off x="5929313" y="5116513"/>
            <a:ext cx="314325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DIVISIÓN DEL</a:t>
            </a:r>
          </a:p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TRABAJO- </a:t>
            </a:r>
          </a:p>
          <a:p>
            <a:r>
              <a:rPr lang="es-GT" sz="2400">
                <a:solidFill>
                  <a:schemeClr val="bg1"/>
                </a:solidFill>
                <a:latin typeface="Myriad Pro" pitchFamily="34" charset="0"/>
              </a:rPr>
              <a:t>ESPECIALIZACIÓN</a:t>
            </a:r>
          </a:p>
        </p:txBody>
      </p:sp>
      <p:sp>
        <p:nvSpPr>
          <p:cNvPr id="19469" name="12 Rectángulo"/>
          <p:cNvSpPr>
            <a:spLocks noChangeArrowheads="1"/>
          </p:cNvSpPr>
          <p:nvPr/>
        </p:nvSpPr>
        <p:spPr bwMode="auto">
          <a:xfrm>
            <a:off x="2214563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048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0484" name="Picture 2" descr="C:\Users\Sofia\Desktop\ejemplos sintesis\pag18 cop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485" name="5 Rectángulo"/>
          <p:cNvSpPr>
            <a:spLocks noChangeArrowheads="1"/>
          </p:cNvSpPr>
          <p:nvPr/>
        </p:nvSpPr>
        <p:spPr bwMode="auto">
          <a:xfrm>
            <a:off x="928688" y="1214438"/>
            <a:ext cx="864397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s-GT" sz="2400" b="1" dirty="0">
                <a:solidFill>
                  <a:schemeClr val="bg1"/>
                </a:solidFill>
                <a:latin typeface="Myriad Pro" pitchFamily="34" charset="0"/>
              </a:rPr>
              <a:t>AÑO                     PERSONAJE                  APORTE</a:t>
            </a:r>
          </a:p>
        </p:txBody>
      </p:sp>
      <p:sp>
        <p:nvSpPr>
          <p:cNvPr id="20486" name="6 Rectángulo"/>
          <p:cNvSpPr>
            <a:spLocks noChangeArrowheads="1"/>
          </p:cNvSpPr>
          <p:nvPr/>
        </p:nvSpPr>
        <p:spPr bwMode="auto">
          <a:xfrm>
            <a:off x="500063" y="1857375"/>
            <a:ext cx="214312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 dirty="0">
                <a:solidFill>
                  <a:schemeClr val="bg1"/>
                </a:solidFill>
                <a:latin typeface="Myriad Pro" pitchFamily="34" charset="0"/>
              </a:rPr>
              <a:t>PREVIO AL </a:t>
            </a:r>
          </a:p>
          <a:p>
            <a:r>
              <a:rPr lang="es-GT" sz="2000" dirty="0">
                <a:solidFill>
                  <a:schemeClr val="bg1"/>
                </a:solidFill>
                <a:latin typeface="Myriad Pro" pitchFamily="34" charset="0"/>
              </a:rPr>
              <a:t>SIGLO XX</a:t>
            </a:r>
          </a:p>
        </p:txBody>
      </p:sp>
      <p:sp>
        <p:nvSpPr>
          <p:cNvPr id="20487" name="7 Rectángulo"/>
          <p:cNvSpPr>
            <a:spLocks noChangeArrowheads="1"/>
          </p:cNvSpPr>
          <p:nvPr/>
        </p:nvSpPr>
        <p:spPr bwMode="auto">
          <a:xfrm>
            <a:off x="3071813" y="1831975"/>
            <a:ext cx="2214562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REVOLUCIÓN 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INDUSTRIAL</a:t>
            </a:r>
          </a:p>
        </p:txBody>
      </p:sp>
      <p:sp>
        <p:nvSpPr>
          <p:cNvPr id="20488" name="8 Rectángulo"/>
          <p:cNvSpPr>
            <a:spLocks noChangeArrowheads="1"/>
          </p:cNvSpPr>
          <p:nvPr/>
        </p:nvSpPr>
        <p:spPr bwMode="auto">
          <a:xfrm>
            <a:off x="6072188" y="1831975"/>
            <a:ext cx="257175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INTRODUCEN 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LAS MÁQUINAS</a:t>
            </a:r>
          </a:p>
        </p:txBody>
      </p:sp>
      <p:sp>
        <p:nvSpPr>
          <p:cNvPr id="20489" name="9 Rectángulo"/>
          <p:cNvSpPr>
            <a:spLocks noChangeArrowheads="1"/>
          </p:cNvSpPr>
          <p:nvPr/>
        </p:nvSpPr>
        <p:spPr bwMode="auto">
          <a:xfrm>
            <a:off x="500063" y="3214688"/>
            <a:ext cx="14109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1850-1920</a:t>
            </a:r>
          </a:p>
        </p:txBody>
      </p:sp>
      <p:sp>
        <p:nvSpPr>
          <p:cNvPr id="20490" name="10 Rectángulo"/>
          <p:cNvSpPr>
            <a:spLocks noChangeArrowheads="1"/>
          </p:cNvSpPr>
          <p:nvPr/>
        </p:nvSpPr>
        <p:spPr bwMode="auto">
          <a:xfrm>
            <a:off x="2714625" y="3105150"/>
            <a:ext cx="3071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FREDERICK TAYLOR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HENRY FAYOL</a:t>
            </a:r>
          </a:p>
        </p:txBody>
      </p:sp>
      <p:sp>
        <p:nvSpPr>
          <p:cNvPr id="20491" name="11 Rectángulo"/>
          <p:cNvSpPr>
            <a:spLocks noChangeArrowheads="1"/>
          </p:cNvSpPr>
          <p:nvPr/>
        </p:nvSpPr>
        <p:spPr bwMode="auto">
          <a:xfrm>
            <a:off x="5929313" y="2827338"/>
            <a:ext cx="321468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ADMINISTRACIÓN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 CIENTÍFICA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PRINCIPIOS DE LA 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ADMINISTRACIÓN</a:t>
            </a:r>
          </a:p>
        </p:txBody>
      </p:sp>
      <p:sp>
        <p:nvSpPr>
          <p:cNvPr id="20492" name="12 Rectángulo"/>
          <p:cNvSpPr>
            <a:spLocks noChangeArrowheads="1"/>
          </p:cNvSpPr>
          <p:nvPr/>
        </p:nvSpPr>
        <p:spPr bwMode="auto">
          <a:xfrm>
            <a:off x="2857500" y="4546600"/>
            <a:ext cx="3071813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FRANK Y LILLIAN 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GILBERTH</a:t>
            </a:r>
          </a:p>
        </p:txBody>
      </p:sp>
      <p:sp>
        <p:nvSpPr>
          <p:cNvPr id="20493" name="13 Rectángulo"/>
          <p:cNvSpPr>
            <a:spLocks noChangeArrowheads="1"/>
          </p:cNvSpPr>
          <p:nvPr/>
        </p:nvSpPr>
        <p:spPr bwMode="auto">
          <a:xfrm>
            <a:off x="500063" y="4714875"/>
            <a:ext cx="1410964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1900-1930</a:t>
            </a:r>
          </a:p>
        </p:txBody>
      </p:sp>
      <p:sp>
        <p:nvSpPr>
          <p:cNvPr id="20494" name="14 Rectángulo"/>
          <p:cNvSpPr>
            <a:spLocks noChangeArrowheads="1"/>
          </p:cNvSpPr>
          <p:nvPr/>
        </p:nvSpPr>
        <p:spPr bwMode="auto">
          <a:xfrm>
            <a:off x="6072188" y="4546600"/>
            <a:ext cx="3429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ESTUDIO DE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MOVIMIENTOS</a:t>
            </a:r>
          </a:p>
        </p:txBody>
      </p:sp>
      <p:sp>
        <p:nvSpPr>
          <p:cNvPr id="20495" name="15 Rectángulo"/>
          <p:cNvSpPr>
            <a:spLocks noChangeArrowheads="1"/>
          </p:cNvSpPr>
          <p:nvPr/>
        </p:nvSpPr>
        <p:spPr bwMode="auto">
          <a:xfrm>
            <a:off x="642938" y="5572125"/>
            <a:ext cx="1857375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INICIO 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SIGLO XX</a:t>
            </a:r>
          </a:p>
        </p:txBody>
      </p:sp>
      <p:sp>
        <p:nvSpPr>
          <p:cNvPr id="20496" name="16 Rectángulo"/>
          <p:cNvSpPr>
            <a:spLocks noChangeArrowheads="1"/>
          </p:cNvSpPr>
          <p:nvPr/>
        </p:nvSpPr>
        <p:spPr bwMode="auto">
          <a:xfrm>
            <a:off x="3074988" y="5715000"/>
            <a:ext cx="175400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MAX WEBER</a:t>
            </a:r>
          </a:p>
        </p:txBody>
      </p:sp>
      <p:sp>
        <p:nvSpPr>
          <p:cNvPr id="20497" name="17 Rectángulo"/>
          <p:cNvSpPr>
            <a:spLocks noChangeArrowheads="1"/>
          </p:cNvSpPr>
          <p:nvPr/>
        </p:nvSpPr>
        <p:spPr bwMode="auto">
          <a:xfrm>
            <a:off x="5929313" y="5357813"/>
            <a:ext cx="3071812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ACTIVIDAD 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ORGANIZACIONAL: </a:t>
            </a:r>
          </a:p>
          <a:p>
            <a:r>
              <a:rPr lang="es-GT" sz="2000">
                <a:solidFill>
                  <a:schemeClr val="bg1"/>
                </a:solidFill>
                <a:latin typeface="Myriad Pro" pitchFamily="34" charset="0"/>
              </a:rPr>
              <a:t>BUROCRACIA</a:t>
            </a:r>
          </a:p>
        </p:txBody>
      </p:sp>
      <p:sp>
        <p:nvSpPr>
          <p:cNvPr id="20498" name="18 Rectángulo"/>
          <p:cNvSpPr>
            <a:spLocks noChangeArrowheads="1"/>
          </p:cNvSpPr>
          <p:nvPr/>
        </p:nvSpPr>
        <p:spPr bwMode="auto">
          <a:xfrm>
            <a:off x="2214563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1507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1508" name="Picture 2" descr="C:\Users\Sofia\Desktop\ejemplos sintesis\pag20 cop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1509" name="4 Rectángulo"/>
          <p:cNvSpPr>
            <a:spLocks noChangeArrowheads="1"/>
          </p:cNvSpPr>
          <p:nvPr/>
        </p:nvSpPr>
        <p:spPr bwMode="auto">
          <a:xfrm>
            <a:off x="428625" y="142875"/>
            <a:ext cx="7858125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3200">
                <a:solidFill>
                  <a:srgbClr val="92D050"/>
                </a:solidFill>
                <a:latin typeface="Neuropol" pitchFamily="34" charset="0"/>
              </a:rPr>
              <a:t>Principales Perspectivas</a:t>
            </a:r>
          </a:p>
          <a:p>
            <a:pPr algn="ctr"/>
            <a:r>
              <a:rPr lang="es-GT" sz="3200">
                <a:solidFill>
                  <a:srgbClr val="92D050"/>
                </a:solidFill>
                <a:latin typeface="Neuropol" pitchFamily="34" charset="0"/>
              </a:rPr>
              <a:t>sobre la Administración</a:t>
            </a:r>
          </a:p>
        </p:txBody>
      </p:sp>
      <p:sp>
        <p:nvSpPr>
          <p:cNvPr id="21510" name="5 Rectángulo"/>
          <p:cNvSpPr>
            <a:spLocks noChangeArrowheads="1"/>
          </p:cNvSpPr>
          <p:nvPr/>
        </p:nvSpPr>
        <p:spPr bwMode="auto">
          <a:xfrm>
            <a:off x="357188" y="1428750"/>
            <a:ext cx="425608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2800">
                <a:solidFill>
                  <a:srgbClr val="92D050"/>
                </a:solidFill>
                <a:latin typeface="Myriad Pro" pitchFamily="34" charset="0"/>
              </a:rPr>
              <a:t>1. Administración Científica</a:t>
            </a:r>
          </a:p>
        </p:txBody>
      </p:sp>
      <p:sp>
        <p:nvSpPr>
          <p:cNvPr id="7" name="6 Rectángulo"/>
          <p:cNvSpPr/>
          <p:nvPr/>
        </p:nvSpPr>
        <p:spPr>
          <a:xfrm>
            <a:off x="1571625" y="2000250"/>
            <a:ext cx="3919538" cy="5238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es-GT" sz="2800" u="sng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Uso de método científico</a:t>
            </a:r>
          </a:p>
        </p:txBody>
      </p:sp>
      <p:sp>
        <p:nvSpPr>
          <p:cNvPr id="8" name="7 Rectángulo"/>
          <p:cNvSpPr/>
          <p:nvPr/>
        </p:nvSpPr>
        <p:spPr>
          <a:xfrm>
            <a:off x="214313" y="2459038"/>
            <a:ext cx="8143875" cy="35401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es-GT" sz="2800" b="1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Frederick Taylor estableció 4 principios:</a:t>
            </a:r>
          </a:p>
          <a:p>
            <a:pPr>
              <a:defRPr/>
            </a:pPr>
            <a:r>
              <a:rPr lang="es-GT" sz="2800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1. Estableció la ciencia en cada parte del trabajo</a:t>
            </a:r>
          </a:p>
          <a:p>
            <a:pPr>
              <a:defRPr/>
            </a:pPr>
            <a:r>
              <a:rPr lang="es-GT" sz="2800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2. Escoger científicamente al trabajador, </a:t>
            </a:r>
          </a:p>
          <a:p>
            <a:pPr>
              <a:defRPr/>
            </a:pPr>
            <a:r>
              <a:rPr lang="es-GT" sz="2800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     capacitarlo y desarrollarlo</a:t>
            </a:r>
          </a:p>
          <a:p>
            <a:pPr>
              <a:defRPr/>
            </a:pPr>
            <a:r>
              <a:rPr lang="es-GT" sz="2800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3. Cooperar con los trabajadores para</a:t>
            </a:r>
          </a:p>
          <a:p>
            <a:pPr>
              <a:defRPr/>
            </a:pPr>
            <a:r>
              <a:rPr lang="es-GT" sz="2800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     asegurar el cumplimiento de lo establecido</a:t>
            </a:r>
          </a:p>
          <a:p>
            <a:pPr>
              <a:defRPr/>
            </a:pPr>
            <a:r>
              <a:rPr lang="es-GT" sz="2800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4. Dividir el trabajo y la responsabilidad </a:t>
            </a:r>
          </a:p>
          <a:p>
            <a:pPr>
              <a:defRPr/>
            </a:pPr>
            <a:r>
              <a:rPr lang="es-GT" sz="2800" dirty="0">
                <a:solidFill>
                  <a:schemeClr val="bg1">
                    <a:lumMod val="95000"/>
                  </a:schemeClr>
                </a:solidFill>
                <a:latin typeface="Myriad Pro" pitchFamily="34" charset="0"/>
              </a:rPr>
              <a:t>     con igualdad</a:t>
            </a:r>
          </a:p>
        </p:txBody>
      </p:sp>
      <p:sp>
        <p:nvSpPr>
          <p:cNvPr id="21513" name="8 Rectángulo"/>
          <p:cNvSpPr>
            <a:spLocks noChangeArrowheads="1"/>
          </p:cNvSpPr>
          <p:nvPr/>
        </p:nvSpPr>
        <p:spPr bwMode="auto">
          <a:xfrm>
            <a:off x="2214563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253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2532" name="Picture 2" descr="C:\Users\Sofia\Desktop\ejemplos sintesis\pag21 copy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4 Rectángulo"/>
          <p:cNvSpPr>
            <a:spLocks noChangeArrowheads="1"/>
          </p:cNvSpPr>
          <p:nvPr/>
        </p:nvSpPr>
        <p:spPr bwMode="auto">
          <a:xfrm>
            <a:off x="714375" y="857250"/>
            <a:ext cx="6000750" cy="1077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3200">
                <a:solidFill>
                  <a:srgbClr val="92D050"/>
                </a:solidFill>
                <a:latin typeface="Neuropol" pitchFamily="34" charset="0"/>
              </a:rPr>
              <a:t>2. Teorías Generales </a:t>
            </a:r>
          </a:p>
          <a:p>
            <a:r>
              <a:rPr lang="es-GT" sz="3200">
                <a:solidFill>
                  <a:srgbClr val="92D050"/>
                </a:solidFill>
                <a:latin typeface="Neuropol" pitchFamily="34" charset="0"/>
              </a:rPr>
              <a:t>de la Administración</a:t>
            </a:r>
          </a:p>
        </p:txBody>
      </p:sp>
      <p:sp>
        <p:nvSpPr>
          <p:cNvPr id="22534" name="5 Rectángulo"/>
          <p:cNvSpPr>
            <a:spLocks noChangeArrowheads="1"/>
          </p:cNvSpPr>
          <p:nvPr/>
        </p:nvSpPr>
        <p:spPr bwMode="auto">
          <a:xfrm>
            <a:off x="585788" y="2071688"/>
            <a:ext cx="2271712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HENRI FAYOL: </a:t>
            </a:r>
          </a:p>
        </p:txBody>
      </p:sp>
      <p:sp>
        <p:nvSpPr>
          <p:cNvPr id="22535" name="6 Rectángulo"/>
          <p:cNvSpPr>
            <a:spLocks noChangeArrowheads="1"/>
          </p:cNvSpPr>
          <p:nvPr/>
        </p:nvSpPr>
        <p:spPr bwMode="auto">
          <a:xfrm>
            <a:off x="500063" y="2643188"/>
            <a:ext cx="4857750" cy="3540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1.División del trabajo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2.Autoridad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3.Disciplina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4.Unidad de mando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5.Unidad de dirección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6.El interés general 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   prevalece al interés individual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7.Remuneración</a:t>
            </a:r>
          </a:p>
        </p:txBody>
      </p:sp>
      <p:sp>
        <p:nvSpPr>
          <p:cNvPr id="22536" name="7 Rectángulo"/>
          <p:cNvSpPr>
            <a:spLocks noChangeArrowheads="1"/>
          </p:cNvSpPr>
          <p:nvPr/>
        </p:nvSpPr>
        <p:spPr bwMode="auto">
          <a:xfrm>
            <a:off x="5286375" y="2643188"/>
            <a:ext cx="4572000" cy="3108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8.Centralización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9.Cadena de escalafón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10. Orden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11. Equidad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12. Estabilidad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13. Iniciativa</a:t>
            </a:r>
          </a:p>
          <a:p>
            <a:r>
              <a:rPr lang="es-GT" sz="2800">
                <a:solidFill>
                  <a:schemeClr val="bg1"/>
                </a:solidFill>
                <a:latin typeface="Myriad Pro" pitchFamily="34" charset="0"/>
              </a:rPr>
              <a:t>14. Espíritu de grupo</a:t>
            </a:r>
          </a:p>
        </p:txBody>
      </p:sp>
      <p:sp>
        <p:nvSpPr>
          <p:cNvPr id="22537" name="8 Rectángulo"/>
          <p:cNvSpPr>
            <a:spLocks noChangeArrowheads="1"/>
          </p:cNvSpPr>
          <p:nvPr/>
        </p:nvSpPr>
        <p:spPr bwMode="auto">
          <a:xfrm>
            <a:off x="2214563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3555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3556" name="Picture 3" descr="C:\Users\Sofia\Desktop\ejemplos sintesis\pag2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557" name="5 Rectángulo"/>
          <p:cNvSpPr>
            <a:spLocks noChangeArrowheads="1"/>
          </p:cNvSpPr>
          <p:nvPr/>
        </p:nvSpPr>
        <p:spPr bwMode="auto">
          <a:xfrm>
            <a:off x="3500438" y="6529388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4" descr="C:\Users\Sofia\Desktop\ejemplos sintesis\caratula2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4 Rectángulo"/>
          <p:cNvSpPr>
            <a:spLocks noChangeArrowheads="1"/>
          </p:cNvSpPr>
          <p:nvPr/>
        </p:nvSpPr>
        <p:spPr bwMode="auto">
          <a:xfrm>
            <a:off x="2214563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457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4580" name="Picture 2" descr="C:\Users\Sofia\Desktop\ejemplos sintesis\pag23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4 Rectángulo"/>
          <p:cNvSpPr>
            <a:spLocks noChangeArrowheads="1"/>
          </p:cNvSpPr>
          <p:nvPr/>
        </p:nvSpPr>
        <p:spPr bwMode="auto">
          <a:xfrm>
            <a:off x="2214563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560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5604" name="Picture 2" descr="C:\Users\Sofia\Desktop\ejemplos sintesis\pag24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5" name="4 Rectángulo"/>
          <p:cNvSpPr>
            <a:spLocks noChangeArrowheads="1"/>
          </p:cNvSpPr>
          <p:nvPr/>
        </p:nvSpPr>
        <p:spPr bwMode="auto">
          <a:xfrm>
            <a:off x="642938" y="6529388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C:\Users\Sofia\Desktop\ejemplos sintesis\pag25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6627" name="4 Rectángulo"/>
          <p:cNvSpPr>
            <a:spLocks noChangeArrowheads="1"/>
          </p:cNvSpPr>
          <p:nvPr/>
        </p:nvSpPr>
        <p:spPr bwMode="auto">
          <a:xfrm>
            <a:off x="714375" y="6457950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765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7652" name="Picture 2" descr="C:\Users\Sofia\Desktop\ejemplos sintesis\pag26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653" name="4 Rectángulo"/>
          <p:cNvSpPr>
            <a:spLocks noChangeArrowheads="1"/>
          </p:cNvSpPr>
          <p:nvPr/>
        </p:nvSpPr>
        <p:spPr bwMode="auto">
          <a:xfrm>
            <a:off x="2214563" y="6529388"/>
            <a:ext cx="4572000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0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0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S" smtClean="0"/>
          </a:p>
        </p:txBody>
      </p:sp>
      <p:sp>
        <p:nvSpPr>
          <p:cNvPr id="28675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s-ES" smtClean="0"/>
          </a:p>
        </p:txBody>
      </p:sp>
      <p:pic>
        <p:nvPicPr>
          <p:cNvPr id="28676" name="Picture 2" descr="C:\Users\Sofia\Desktop\ejemplos sintesis\pag27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1 Título"/>
          <p:cNvSpPr txBox="1">
            <a:spLocks/>
          </p:cNvSpPr>
          <p:nvPr/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s-MX" sz="3200" dirty="0">
                <a:latin typeface="Tahoma" pitchFamily="34" charset="0"/>
                <a:ea typeface="+mj-ea"/>
                <a:cs typeface="Tahoma" pitchFamily="34" charset="0"/>
              </a:rPr>
              <a:t>Créditos</a:t>
            </a:r>
            <a:endParaRPr lang="es-ES" sz="3200" dirty="0">
              <a:latin typeface="Tahoma" pitchFamily="34" charset="0"/>
              <a:ea typeface="+mj-ea"/>
              <a:cs typeface="Tahoma" pitchFamily="34" charset="0"/>
            </a:endParaRPr>
          </a:p>
        </p:txBody>
      </p:sp>
      <p:sp>
        <p:nvSpPr>
          <p:cNvPr id="29699" name="2 Marcador de contenido"/>
          <p:cNvSpPr txBox="1">
            <a:spLocks/>
          </p:cNvSpPr>
          <p:nvPr/>
        </p:nvSpPr>
        <p:spPr bwMode="auto">
          <a:xfrm>
            <a:off x="1785938" y="1785938"/>
            <a:ext cx="5572125" cy="1928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>
              <a:spcBef>
                <a:spcPct val="20000"/>
              </a:spcBef>
            </a:pPr>
            <a:r>
              <a:rPr lang="es-MX">
                <a:latin typeface="Tahoma" pitchFamily="34" charset="0"/>
                <a:cs typeface="Tahoma" pitchFamily="34" charset="0"/>
              </a:rPr>
              <a:t>M. A. Silvia de Giraldo</a:t>
            </a:r>
          </a:p>
          <a:p>
            <a:pPr marL="342900" indent="-342900">
              <a:spcBef>
                <a:spcPct val="20000"/>
              </a:spcBef>
            </a:pPr>
            <a:r>
              <a:rPr lang="es-MX">
                <a:latin typeface="Tahoma" pitchFamily="34" charset="0"/>
                <a:cs typeface="Tahoma" pitchFamily="34" charset="0"/>
              </a:rPr>
              <a:t>M.B.A. Francis Bracamonte</a:t>
            </a:r>
          </a:p>
          <a:p>
            <a:pPr marL="342900" indent="-342900">
              <a:spcBef>
                <a:spcPct val="20000"/>
              </a:spcBef>
            </a:pPr>
            <a:endParaRPr lang="es-MX">
              <a:latin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s-MX">
                <a:latin typeface="Tahoma" pitchFamily="34" charset="0"/>
                <a:cs typeface="Tahoma" pitchFamily="34" charset="0"/>
              </a:rPr>
              <a:t>Docentes de la Facultad de Ciencias Económicas </a:t>
            </a:r>
          </a:p>
          <a:p>
            <a:pPr marL="342900" indent="-342900">
              <a:spcBef>
                <a:spcPct val="20000"/>
              </a:spcBef>
            </a:pPr>
            <a:r>
              <a:rPr lang="es-MX">
                <a:latin typeface="Tahoma" pitchFamily="34" charset="0"/>
                <a:cs typeface="Tahoma" pitchFamily="34" charset="0"/>
              </a:rPr>
              <a:t>                          y Empresariales.</a:t>
            </a:r>
          </a:p>
          <a:p>
            <a:pPr marL="342900" indent="-342900">
              <a:spcBef>
                <a:spcPct val="20000"/>
              </a:spcBef>
            </a:pPr>
            <a:endParaRPr lang="es-MX">
              <a:latin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</a:pPr>
            <a:r>
              <a:rPr lang="es-MX">
                <a:latin typeface="Tahoma" pitchFamily="34" charset="0"/>
                <a:cs typeface="Tahoma" pitchFamily="34" charset="0"/>
              </a:rPr>
              <a:t>Imágenes obtenidas en:        </a:t>
            </a:r>
            <a:r>
              <a:rPr lang="es-MX" u="sng">
                <a:latin typeface="Tahoma" pitchFamily="34" charset="0"/>
                <a:cs typeface="Tahoma" pitchFamily="34" charset="0"/>
                <a:hlinkClick r:id="rId3"/>
              </a:rPr>
              <a:t>http://www.sxc.hu/</a:t>
            </a:r>
            <a:endParaRPr lang="es-MX" u="sng">
              <a:latin typeface="Tahoma" pitchFamily="34" charset="0"/>
              <a:cs typeface="Tahoma" pitchFamily="34" charset="0"/>
            </a:endParaRPr>
          </a:p>
          <a:p>
            <a:pPr marL="342900" indent="-342900">
              <a:spcBef>
                <a:spcPct val="20000"/>
              </a:spcBef>
            </a:pPr>
            <a:endParaRPr lang="es-MX" sz="3200">
              <a:latin typeface="Calibri" pitchFamily="34" charset="0"/>
            </a:endParaRPr>
          </a:p>
        </p:txBody>
      </p:sp>
      <p:sp>
        <p:nvSpPr>
          <p:cNvPr id="6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s-GT"/>
              <a:t>© Universidad Rafael Landívar. Todos los derechos reservados</a:t>
            </a:r>
            <a:endParaRPr lang="es-ES"/>
          </a:p>
        </p:txBody>
      </p:sp>
      <p:sp>
        <p:nvSpPr>
          <p:cNvPr id="29701" name="4 Rectángulo"/>
          <p:cNvSpPr>
            <a:spLocks noChangeArrowheads="1"/>
          </p:cNvSpPr>
          <p:nvPr/>
        </p:nvSpPr>
        <p:spPr bwMode="auto">
          <a:xfrm>
            <a:off x="2714625" y="4665663"/>
            <a:ext cx="3857625" cy="147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>
                <a:latin typeface="Tahoma" pitchFamily="34" charset="0"/>
                <a:cs typeface="Tahoma" pitchFamily="34" charset="0"/>
              </a:rPr>
              <a:t>Integrantes Equipo Facultad de      </a:t>
            </a:r>
          </a:p>
          <a:p>
            <a:pPr algn="ctr"/>
            <a:r>
              <a:rPr lang="en-US">
                <a:latin typeface="Tahoma" pitchFamily="34" charset="0"/>
                <a:cs typeface="Tahoma" pitchFamily="34" charset="0"/>
              </a:rPr>
              <a:t> Arquitectura y Diseño</a:t>
            </a:r>
          </a:p>
          <a:p>
            <a:pPr algn="ctr"/>
            <a:endParaRPr lang="en-US">
              <a:latin typeface="Tahoma" pitchFamily="34" charset="0"/>
              <a:cs typeface="Tahoma" pitchFamily="34" charset="0"/>
            </a:endParaRPr>
          </a:p>
          <a:p>
            <a:pPr algn="ctr"/>
            <a:r>
              <a:rPr lang="en-US">
                <a:latin typeface="Tahoma" pitchFamily="34" charset="0"/>
                <a:cs typeface="Tahoma" pitchFamily="34" charset="0"/>
              </a:rPr>
              <a:t> Sofia Quevedo Castellanos</a:t>
            </a:r>
            <a:r>
              <a:rPr lang="es-GT">
                <a:latin typeface="Tahoma" pitchFamily="34" charset="0"/>
                <a:cs typeface="Tahoma" pitchFamily="34" charset="0"/>
              </a:rPr>
              <a:t/>
            </a:r>
            <a:br>
              <a:rPr lang="es-GT">
                <a:latin typeface="Tahoma" pitchFamily="34" charset="0"/>
                <a:cs typeface="Tahoma" pitchFamily="34" charset="0"/>
              </a:rPr>
            </a:br>
            <a:endParaRPr lang="es-E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 bwMode="auto">
          <a:xfrm>
            <a:off x="457200" y="1928813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 eaLnBrk="0" hangingPunct="0">
              <a:defRPr/>
            </a:pPr>
            <a:r>
              <a:rPr lang="en-US" sz="2800" dirty="0">
                <a:latin typeface="Tahoma"/>
                <a:ea typeface="+mj-ea"/>
                <a:cs typeface="Tahoma"/>
              </a:rPr>
              <a:t>Equipo de trabajo en la elaboración del material virtual</a:t>
            </a:r>
          </a:p>
        </p:txBody>
      </p:sp>
      <p:pic>
        <p:nvPicPr>
          <p:cNvPr id="31747" name="Imagen 2" descr="logo faculta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572250" y="4429125"/>
            <a:ext cx="1325563" cy="171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8" name="Picture 4" descr="LOGOTIPO DEV.jpg"/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714750" y="4500563"/>
            <a:ext cx="2025650" cy="1766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 descr="Imagen2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642938" y="4786313"/>
            <a:ext cx="2281237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7 Rectángulo"/>
          <p:cNvSpPr/>
          <p:nvPr/>
        </p:nvSpPr>
        <p:spPr>
          <a:xfrm>
            <a:off x="2214563" y="6457950"/>
            <a:ext cx="4572000" cy="40005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es-GT" sz="10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© Universidad Rafael </a:t>
            </a:r>
            <a:r>
              <a:rPr lang="es-GT" sz="1000" dirty="0" err="1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Landívar</a:t>
            </a:r>
            <a:r>
              <a:rPr lang="es-GT" sz="10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. </a:t>
            </a:r>
          </a:p>
          <a:p>
            <a:pPr algn="ctr">
              <a:defRPr/>
            </a:pPr>
            <a:r>
              <a:rPr lang="es-GT" sz="1000" dirty="0">
                <a:solidFill>
                  <a:schemeClr val="bg1">
                    <a:lumMod val="65000"/>
                  </a:schemeClr>
                </a:solidFill>
                <a:latin typeface="Calibri" pitchFamily="34" charset="0"/>
              </a:rPr>
              <a:t>Todos los derechos reservados</a:t>
            </a:r>
            <a:endParaRPr lang="es-ES" sz="1000" dirty="0">
              <a:solidFill>
                <a:schemeClr val="bg1">
                  <a:lumMod val="65000"/>
                </a:schemeClr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409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4101" name="4 Rectángulo"/>
          <p:cNvSpPr>
            <a:spLocks noChangeArrowheads="1"/>
          </p:cNvSpPr>
          <p:nvPr/>
        </p:nvSpPr>
        <p:spPr bwMode="auto">
          <a:xfrm>
            <a:off x="2214563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63050" cy="6877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512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5124" name="Picture 2" descr="C:\Users\Sofia\Desktop\ejemplos sintesis\pag3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5" name="4 Rectángulo"/>
          <p:cNvSpPr>
            <a:spLocks noChangeArrowheads="1"/>
          </p:cNvSpPr>
          <p:nvPr/>
        </p:nvSpPr>
        <p:spPr bwMode="auto">
          <a:xfrm>
            <a:off x="2214563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6147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6148" name="Picture 2" descr="C:\Users\Sofia\Desktop\ejemplos sintesis\pag4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9" name="4 Rectángulo"/>
          <p:cNvSpPr>
            <a:spLocks noChangeArrowheads="1"/>
          </p:cNvSpPr>
          <p:nvPr/>
        </p:nvSpPr>
        <p:spPr bwMode="auto">
          <a:xfrm>
            <a:off x="-928688" y="6396038"/>
            <a:ext cx="4572001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7171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7172" name="Picture 2" descr="C:\Users\Sofia\Desktop\ejemplos sintesis\pag5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173" name="4 Rectángulo"/>
          <p:cNvSpPr>
            <a:spLocks noChangeArrowheads="1"/>
          </p:cNvSpPr>
          <p:nvPr/>
        </p:nvSpPr>
        <p:spPr bwMode="auto">
          <a:xfrm>
            <a:off x="2214563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8195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8196" name="Picture 2" descr="C:\Users\Sofia\Desktop\ejemplos sintesis\pag6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7" name="4 Rectángulo"/>
          <p:cNvSpPr>
            <a:spLocks noChangeArrowheads="1"/>
          </p:cNvSpPr>
          <p:nvPr/>
        </p:nvSpPr>
        <p:spPr bwMode="auto">
          <a:xfrm>
            <a:off x="928688" y="63960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sp>
        <p:nvSpPr>
          <p:cNvPr id="9219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s-ES" smtClean="0"/>
          </a:p>
        </p:txBody>
      </p:sp>
      <p:pic>
        <p:nvPicPr>
          <p:cNvPr id="9220" name="Picture 2" descr="C:\Users\Sofia\Desktop\ejemplos sintesis\pag7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221" name="4 Rectángulo"/>
          <p:cNvSpPr>
            <a:spLocks noChangeArrowheads="1"/>
          </p:cNvSpPr>
          <p:nvPr/>
        </p:nvSpPr>
        <p:spPr bwMode="auto">
          <a:xfrm>
            <a:off x="2214563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3" descr="C:\Users\Sofia\Desktop\ejemplos sintesis\pag8 copy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43" name="4 Rectángulo"/>
          <p:cNvSpPr>
            <a:spLocks noChangeArrowheads="1"/>
          </p:cNvSpPr>
          <p:nvPr/>
        </p:nvSpPr>
        <p:spPr bwMode="auto">
          <a:xfrm>
            <a:off x="2214563" y="6357938"/>
            <a:ext cx="45720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© Universidad Rafael Landívar. </a:t>
            </a:r>
          </a:p>
          <a:p>
            <a:pPr algn="ctr"/>
            <a:r>
              <a:rPr lang="es-GT" sz="1200">
                <a:solidFill>
                  <a:schemeClr val="bg1"/>
                </a:solidFill>
                <a:latin typeface="Calibri" pitchFamily="34" charset="0"/>
              </a:rPr>
              <a:t>Todos los derechos reservados</a:t>
            </a:r>
            <a:endParaRPr lang="es-ES" sz="1200">
              <a:solidFill>
                <a:schemeClr val="bg1"/>
              </a:solidFill>
              <a:latin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9729D6A1A9F1A4F9C5FFEC32525F6D9" ma:contentTypeVersion="0" ma:contentTypeDescription="Create a new document." ma:contentTypeScope="" ma:versionID="4c930a1123d4fb51f21f6226ea36f6aa">
  <xsd:schema xmlns:xsd="http://www.w3.org/2001/XMLSchema" xmlns:p="http://schemas.microsoft.com/office/2006/metadata/properties" targetNamespace="http://schemas.microsoft.com/office/2006/metadata/properties" ma:root="true" ma:fieldsID="4aeb20c0e3442673af7ee10786458764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>
  <documentManagement/>
</p:properties>
</file>

<file path=customXml/itemProps1.xml><?xml version="1.0" encoding="utf-8"?>
<ds:datastoreItem xmlns:ds="http://schemas.openxmlformats.org/officeDocument/2006/customXml" ds:itemID="{59917FC8-6D28-46FA-B848-9A389AB23E14}"/>
</file>

<file path=customXml/itemProps2.xml><?xml version="1.0" encoding="utf-8"?>
<ds:datastoreItem xmlns:ds="http://schemas.openxmlformats.org/officeDocument/2006/customXml" ds:itemID="{B4F9F264-FFFC-4C84-92B8-5B480E51E0FB}"/>
</file>

<file path=customXml/itemProps3.xml><?xml version="1.0" encoding="utf-8"?>
<ds:datastoreItem xmlns:ds="http://schemas.openxmlformats.org/officeDocument/2006/customXml" ds:itemID="{914A4AD8-8CB3-4FA3-B66B-7D0F201DDCFC}"/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564</Words>
  <Application>Microsoft Office PowerPoint</Application>
  <PresentationFormat>Presentación en pantalla (4:3)</PresentationFormat>
  <Paragraphs>184</Paragraphs>
  <Slides>26</Slides>
  <Notes>26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27" baseType="lpstr">
      <vt:lpstr>Tema de Office</vt:lpstr>
      <vt:lpstr>Diapositiva 1</vt:lpstr>
      <vt:lpstr>Diapositiva 2</vt:lpstr>
      <vt:lpstr>Diapositiva 3</vt:lpstr>
      <vt:lpstr>Diapositiva 4</vt:lpstr>
      <vt:lpstr>Diapositiva 5</vt:lpstr>
      <vt:lpstr>Diapositiva 6</vt:lpstr>
      <vt:lpstr>Diapositiva 7</vt:lpstr>
      <vt:lpstr>Diapositiva 8</vt:lpstr>
      <vt:lpstr>Diapositiva 9</vt:lpstr>
      <vt:lpstr>Diapositiva 10</vt:lpstr>
      <vt:lpstr>Diapositiva 11</vt:lpstr>
      <vt:lpstr>Diapositiva 12</vt:lpstr>
      <vt:lpstr>Diapositiva 13</vt:lpstr>
      <vt:lpstr>Diapositiva 14</vt:lpstr>
      <vt:lpstr>Diapositiva 15</vt:lpstr>
      <vt:lpstr>Diapositiva 16</vt:lpstr>
      <vt:lpstr>Diapositiva 17</vt:lpstr>
      <vt:lpstr>Diapositiva 18</vt:lpstr>
      <vt:lpstr>Diapositiva 19</vt:lpstr>
      <vt:lpstr>Diapositiva 20</vt:lpstr>
      <vt:lpstr>Diapositiva 21</vt:lpstr>
      <vt:lpstr>Diapositiva 22</vt:lpstr>
      <vt:lpstr>Diapositiva 23</vt:lpstr>
      <vt:lpstr>Diapositiva 24</vt:lpstr>
      <vt:lpstr>Diapositiva 25</vt:lpstr>
      <vt:lpstr>Diapositiva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Sofia</dc:creator>
  <cp:lastModifiedBy>Your User Name</cp:lastModifiedBy>
  <cp:revision>22</cp:revision>
  <dcterms:created xsi:type="dcterms:W3CDTF">2009-10-26T06:44:09Z</dcterms:created>
  <dcterms:modified xsi:type="dcterms:W3CDTF">2010-01-20T18:32:37Z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0x01010039729D6A1A9F1A4F9C5FFEC32525F6D9</vt:lpwstr>
  </property>
</Properties>
</file>