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5" r:id="rId1"/>
  </p:sldMasterIdLst>
  <p:notesMasterIdLst>
    <p:notesMasterId r:id="rId17"/>
  </p:notesMasterIdLst>
  <p:sldIdLst>
    <p:sldId id="273" r:id="rId2"/>
    <p:sldId id="256" r:id="rId3"/>
    <p:sldId id="259" r:id="rId4"/>
    <p:sldId id="260" r:id="rId5"/>
    <p:sldId id="261" r:id="rId6"/>
    <p:sldId id="264" r:id="rId7"/>
    <p:sldId id="265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5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-106" charset="0"/>
        <a:ea typeface="ＭＳ Ｐゴシック" pitchFamily="-10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7B5B"/>
    <a:srgbClr val="4E671C"/>
    <a:srgbClr val="2D310E"/>
    <a:srgbClr val="2C3C15"/>
    <a:srgbClr val="3B2D0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2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28" d="100"/>
          <a:sy n="28" d="100"/>
        </p:scale>
        <p:origin x="-1266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6AE80-2F07-4459-85AF-341D5D41E244}" type="datetimeFigureOut">
              <a:rPr lang="es-ES" smtClean="0"/>
              <a:t>22/11/2009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6189D-EF9A-4C2F-A625-B08BD415E29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14</a:t>
            </a:fld>
            <a:endParaRPr lang="es-E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6189D-EF9A-4C2F-A625-B08BD415E29C}" type="slidenum">
              <a:rPr lang="es-ES" smtClean="0"/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wm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fondo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B4BAC5"/>
              </a:clrFrom>
              <a:clrTo>
                <a:srgbClr val="B4BAC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-857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1 Título"/>
          <p:cNvSpPr>
            <a:spLocks noGrp="1"/>
          </p:cNvSpPr>
          <p:nvPr>
            <p:ph type="ctr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MX" smtClean="0"/>
              <a:t>Curso: Administración I</a:t>
            </a:r>
            <a:endParaRPr lang="es-ES" smtClean="0"/>
          </a:p>
        </p:txBody>
      </p:sp>
      <p:sp>
        <p:nvSpPr>
          <p:cNvPr id="13316" name="2 Subtítulo"/>
          <p:cNvSpPr>
            <a:spLocks noGrp="1"/>
          </p:cNvSpPr>
          <p:nvPr>
            <p:ph type="subTitle" idx="1"/>
          </p:nvPr>
        </p:nvSpPr>
        <p:spPr bwMode="auto">
          <a:xfrm>
            <a:off x="1371600" y="3276600"/>
            <a:ext cx="6400800" cy="17526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MX" dirty="0" smtClean="0">
                <a:solidFill>
                  <a:srgbClr val="898989"/>
                </a:solidFill>
              </a:rPr>
              <a:t>Tema: Método Científico</a:t>
            </a:r>
          </a:p>
          <a:p>
            <a:pPr eaLnBrk="1" hangingPunct="1"/>
            <a:r>
              <a:rPr lang="es-MX" dirty="0" smtClean="0">
                <a:solidFill>
                  <a:srgbClr val="898989"/>
                </a:solidFill>
              </a:rPr>
              <a:t>Análisis de Casos</a:t>
            </a:r>
            <a:endParaRPr lang="es-ES" dirty="0" smtClean="0">
              <a:solidFill>
                <a:srgbClr val="898989"/>
              </a:solidFill>
            </a:endParaRPr>
          </a:p>
        </p:txBody>
      </p:sp>
      <p:sp>
        <p:nvSpPr>
          <p:cNvPr id="7" name="6 Marcador de pie de página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/>
            <a:r>
              <a:rPr lang="es-GT" sz="1200">
                <a:solidFill>
                  <a:srgbClr val="4A452A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4A452A"/>
              </a:solidFill>
              <a:latin typeface="Calibri" pitchFamily="-106" charset="0"/>
            </a:endParaRPr>
          </a:p>
        </p:txBody>
      </p:sp>
      <p:pic>
        <p:nvPicPr>
          <p:cNvPr id="1331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4876800"/>
            <a:ext cx="55626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212725"/>
            <a:ext cx="5207000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22531" name="Picture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152400"/>
            <a:ext cx="9151938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590800" y="1905000"/>
            <a:ext cx="6248400" cy="33528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253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971800" y="2255838"/>
            <a:ext cx="5715000" cy="4525962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Identificar los pros y contras de cada alternativa, tomando en cuenta los factores del medio ambiente. </a:t>
            </a: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Ponderar los factores cualitativos y cuantitativos</a:t>
            </a:r>
          </a:p>
        </p:txBody>
      </p:sp>
      <p:sp>
        <p:nvSpPr>
          <p:cNvPr id="7" name="Round Single Corner Rectangle 6"/>
          <p:cNvSpPr>
            <a:spLocks noChangeArrowheads="1"/>
          </p:cNvSpPr>
          <p:nvPr/>
        </p:nvSpPr>
        <p:spPr bwMode="auto">
          <a:xfrm flipH="1">
            <a:off x="2590800" y="381000"/>
            <a:ext cx="6553200" cy="1143000"/>
          </a:xfrm>
          <a:custGeom>
            <a:avLst/>
            <a:gdLst>
              <a:gd name="T0" fmla="*/ 3657600 w 7315200"/>
              <a:gd name="T1" fmla="*/ 0 h 1143000"/>
              <a:gd name="T2" fmla="*/ 0 w 7315200"/>
              <a:gd name="T3" fmla="*/ 571500 h 1143000"/>
              <a:gd name="T4" fmla="*/ 3657600 w 7315200"/>
              <a:gd name="T5" fmla="*/ 1143000 h 1143000"/>
              <a:gd name="T6" fmla="*/ 7315200 w 73152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7315200"/>
              <a:gd name="T13" fmla="*/ 0 h 1143000"/>
              <a:gd name="T14" fmla="*/ 7259403 w 73152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315200" h="1143000">
                <a:moveTo>
                  <a:pt x="0" y="0"/>
                </a:moveTo>
                <a:lnTo>
                  <a:pt x="7124696" y="0"/>
                </a:lnTo>
                <a:lnTo>
                  <a:pt x="7124695" y="0"/>
                </a:lnTo>
                <a:cubicBezTo>
                  <a:pt x="7229908" y="0"/>
                  <a:pt x="7315200" y="85291"/>
                  <a:pt x="7315200" y="190504"/>
                </a:cubicBezTo>
                <a:lnTo>
                  <a:pt x="73152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3B2D0E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54363" y="609600"/>
            <a:ext cx="5532437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s-ES_tradnl" sz="3600" b="1">
                <a:solidFill>
                  <a:srgbClr val="FFFFFF"/>
                </a:solidFill>
                <a:latin typeface="Calibri" pitchFamily="-106" charset="0"/>
              </a:rPr>
              <a:t>Evaluación de Alternativas</a:t>
            </a:r>
          </a:p>
          <a:p>
            <a:endParaRPr lang="es-ES_tradnl" sz="3600">
              <a:solidFill>
                <a:srgbClr val="FFFFFF"/>
              </a:solidFill>
            </a:endParaRPr>
          </a:p>
        </p:txBody>
      </p:sp>
      <p:sp>
        <p:nvSpPr>
          <p:cNvPr id="22536" name="3 Marcador de pie de página"/>
          <p:cNvSpPr txBox="1">
            <a:spLocks/>
          </p:cNvSpPr>
          <p:nvPr/>
        </p:nvSpPr>
        <p:spPr bwMode="auto">
          <a:xfrm>
            <a:off x="4953000" y="525780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>
                <a:latin typeface="Arial" charset="0"/>
                <a:cs typeface="Arial" charset="0"/>
              </a:rPr>
              <a:t>Análisis de Casos</a:t>
            </a:r>
          </a:p>
        </p:txBody>
      </p:sp>
      <p:pic>
        <p:nvPicPr>
          <p:cNvPr id="23555" name="Picture 3" descr="fondo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1524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2133600" y="2590800"/>
            <a:ext cx="5943600" cy="27432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286000" y="2713038"/>
            <a:ext cx="5562600" cy="2392362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endParaRPr lang="es-ES_tradnl" sz="2800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Escoger la alternativa que con el menor costo posible resuelve el problema</a:t>
            </a:r>
            <a:endParaRPr lang="es-ES_tradnl" sz="2800" b="1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Round Single Corner Rectangle 5"/>
          <p:cNvSpPr>
            <a:spLocks noChangeArrowheads="1"/>
          </p:cNvSpPr>
          <p:nvPr/>
        </p:nvSpPr>
        <p:spPr bwMode="auto">
          <a:xfrm flipH="1">
            <a:off x="4419600" y="990600"/>
            <a:ext cx="5029200" cy="1143000"/>
          </a:xfrm>
          <a:custGeom>
            <a:avLst/>
            <a:gdLst>
              <a:gd name="T0" fmla="*/ 2514600 w 5029200"/>
              <a:gd name="T1" fmla="*/ 0 h 1143000"/>
              <a:gd name="T2" fmla="*/ 0 w 5029200"/>
              <a:gd name="T3" fmla="*/ 571500 h 1143000"/>
              <a:gd name="T4" fmla="*/ 2514600 w 5029200"/>
              <a:gd name="T5" fmla="*/ 1143000 h 1143000"/>
              <a:gd name="T6" fmla="*/ 5029200 w 50292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5029200"/>
              <a:gd name="T13" fmla="*/ 0 h 1143000"/>
              <a:gd name="T14" fmla="*/ 4973403 w 50292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029200" h="1143000">
                <a:moveTo>
                  <a:pt x="0" y="0"/>
                </a:moveTo>
                <a:lnTo>
                  <a:pt x="4838696" y="0"/>
                </a:lnTo>
                <a:lnTo>
                  <a:pt x="4838695" y="0"/>
                </a:lnTo>
                <a:cubicBezTo>
                  <a:pt x="4943908" y="0"/>
                  <a:pt x="5029200" y="85291"/>
                  <a:pt x="5029200" y="190504"/>
                </a:cubicBezTo>
                <a:lnTo>
                  <a:pt x="50292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4E671C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3559" name="TextBox 4"/>
          <p:cNvSpPr txBox="1">
            <a:spLocks noChangeArrowheads="1"/>
          </p:cNvSpPr>
          <p:nvPr/>
        </p:nvSpPr>
        <p:spPr bwMode="auto">
          <a:xfrm>
            <a:off x="5029200" y="1319213"/>
            <a:ext cx="2162175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3600" b="1">
                <a:solidFill>
                  <a:schemeClr val="bg1"/>
                </a:solidFill>
                <a:latin typeface="Arial" charset="0"/>
                <a:cs typeface="Arial" charset="0"/>
              </a:rPr>
              <a:t>Decisión</a:t>
            </a:r>
          </a:p>
          <a:p>
            <a:endParaRPr lang="es-ES_tradnl" sz="360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3560" name="3 Marcador de pie de página"/>
          <p:cNvSpPr txBox="1">
            <a:spLocks/>
          </p:cNvSpPr>
          <p:nvPr/>
        </p:nvSpPr>
        <p:spPr bwMode="auto">
          <a:xfrm>
            <a:off x="2286000" y="60356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  <p:pic>
        <p:nvPicPr>
          <p:cNvPr id="23561" name="Picture 8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20000" y="3962400"/>
            <a:ext cx="180657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24579" name="Picture 3" descr="fondo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1524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>
            <a:spLocks noChangeArrowheads="1"/>
          </p:cNvSpPr>
          <p:nvPr/>
        </p:nvSpPr>
        <p:spPr bwMode="auto">
          <a:xfrm>
            <a:off x="1066800" y="2133600"/>
            <a:ext cx="8001000" cy="37338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990600" y="2209800"/>
            <a:ext cx="8001000" cy="34290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¿Qué se va a hacer?</a:t>
            </a: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¿Cómo se va a hacer?</a:t>
            </a: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¿Cuáles serán los recursos que se emplearán? (físicos, humanos, financieros)</a:t>
            </a: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¿Cuándo se hará?</a:t>
            </a:r>
          </a:p>
          <a:p>
            <a:pPr algn="ctr" eaLnBrk="1" hangingPunct="1">
              <a:buFont typeface="Arial" charset="0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¿Quién será el responsable de hacer qué? ¿Cómo lo vamos a medir?</a:t>
            </a:r>
          </a:p>
          <a:p>
            <a:pPr algn="ctr" eaLnBrk="1" hangingPunct="1">
              <a:buFont typeface="Wingdings" pitchFamily="-106" charset="2"/>
              <a:buNone/>
            </a:pPr>
            <a:endParaRPr lang="es-ES_tradnl" sz="2800" b="1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Round Single Corner Rectangle 6"/>
          <p:cNvSpPr>
            <a:spLocks noChangeArrowheads="1"/>
          </p:cNvSpPr>
          <p:nvPr/>
        </p:nvSpPr>
        <p:spPr bwMode="auto">
          <a:xfrm flipH="1">
            <a:off x="3429000" y="685800"/>
            <a:ext cx="6019800" cy="1143000"/>
          </a:xfrm>
          <a:custGeom>
            <a:avLst/>
            <a:gdLst>
              <a:gd name="T0" fmla="*/ 3009900 w 6019800"/>
              <a:gd name="T1" fmla="*/ 0 h 1143000"/>
              <a:gd name="T2" fmla="*/ 0 w 6019800"/>
              <a:gd name="T3" fmla="*/ 571500 h 1143000"/>
              <a:gd name="T4" fmla="*/ 3009900 w 6019800"/>
              <a:gd name="T5" fmla="*/ 1143000 h 1143000"/>
              <a:gd name="T6" fmla="*/ 6019800 w 60198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6019800"/>
              <a:gd name="T13" fmla="*/ 0 h 1143000"/>
              <a:gd name="T14" fmla="*/ 5964003 w 60198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19800" h="1143000">
                <a:moveTo>
                  <a:pt x="0" y="0"/>
                </a:moveTo>
                <a:lnTo>
                  <a:pt x="5829296" y="0"/>
                </a:lnTo>
                <a:lnTo>
                  <a:pt x="5829295" y="0"/>
                </a:lnTo>
                <a:cubicBezTo>
                  <a:pt x="5934508" y="0"/>
                  <a:pt x="6019800" y="85291"/>
                  <a:pt x="6019800" y="190504"/>
                </a:cubicBezTo>
                <a:lnTo>
                  <a:pt x="60198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4E671C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4583" name="TextBox 5"/>
          <p:cNvSpPr txBox="1">
            <a:spLocks noChangeArrowheads="1"/>
          </p:cNvSpPr>
          <p:nvPr/>
        </p:nvSpPr>
        <p:spPr bwMode="auto">
          <a:xfrm>
            <a:off x="4508500" y="990600"/>
            <a:ext cx="35687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3600" b="1">
                <a:solidFill>
                  <a:schemeClr val="bg1"/>
                </a:solidFill>
                <a:latin typeface="Arial" charset="0"/>
                <a:cs typeface="Arial" charset="0"/>
              </a:rPr>
              <a:t>Plan de Acción</a:t>
            </a:r>
          </a:p>
          <a:p>
            <a:endParaRPr lang="es-ES_tradnl" sz="36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4584" name="3 Marcador de pie de página"/>
          <p:cNvSpPr txBox="1">
            <a:spLocks/>
          </p:cNvSpPr>
          <p:nvPr/>
        </p:nvSpPr>
        <p:spPr bwMode="auto">
          <a:xfrm>
            <a:off x="2209800" y="60356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25603" name="Picture 2" descr="fondo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131763"/>
            <a:ext cx="9144000" cy="706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3124200" y="2667000"/>
            <a:ext cx="5791200" cy="22860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7" name="Round Single Corner Rectangle 6"/>
          <p:cNvSpPr>
            <a:spLocks noChangeArrowheads="1"/>
          </p:cNvSpPr>
          <p:nvPr/>
        </p:nvSpPr>
        <p:spPr bwMode="auto">
          <a:xfrm flipH="1">
            <a:off x="3962400" y="1371600"/>
            <a:ext cx="5181600" cy="1143000"/>
          </a:xfrm>
          <a:custGeom>
            <a:avLst/>
            <a:gdLst>
              <a:gd name="T0" fmla="*/ 3009900 w 6019800"/>
              <a:gd name="T1" fmla="*/ 0 h 1143000"/>
              <a:gd name="T2" fmla="*/ 0 w 6019800"/>
              <a:gd name="T3" fmla="*/ 571500 h 1143000"/>
              <a:gd name="T4" fmla="*/ 3009900 w 6019800"/>
              <a:gd name="T5" fmla="*/ 1143000 h 1143000"/>
              <a:gd name="T6" fmla="*/ 6019800 w 60198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6019800"/>
              <a:gd name="T13" fmla="*/ 0 h 1143000"/>
              <a:gd name="T14" fmla="*/ 5964003 w 60198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019800" h="1143000">
                <a:moveTo>
                  <a:pt x="0" y="0"/>
                </a:moveTo>
                <a:lnTo>
                  <a:pt x="5829296" y="0"/>
                </a:lnTo>
                <a:lnTo>
                  <a:pt x="5829295" y="0"/>
                </a:lnTo>
                <a:cubicBezTo>
                  <a:pt x="5934508" y="0"/>
                  <a:pt x="6019800" y="85291"/>
                  <a:pt x="6019800" y="190504"/>
                </a:cubicBezTo>
                <a:lnTo>
                  <a:pt x="60198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4E671C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76600" y="2590800"/>
            <a:ext cx="5410200" cy="22860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endParaRPr lang="es-ES_tradnl" sz="2800" b="1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Lograr que los planes se lleven a la práctica, de acuerdo a lo planeado</a:t>
            </a:r>
            <a:endParaRPr lang="es-ES_tradnl" sz="2800" b="1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sp>
        <p:nvSpPr>
          <p:cNvPr id="25607" name="TextBox 7"/>
          <p:cNvSpPr txBox="1">
            <a:spLocks noChangeArrowheads="1"/>
          </p:cNvSpPr>
          <p:nvPr/>
        </p:nvSpPr>
        <p:spPr bwMode="auto">
          <a:xfrm>
            <a:off x="4876800" y="1524000"/>
            <a:ext cx="37973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3600" b="1">
                <a:solidFill>
                  <a:srgbClr val="FFFFFF"/>
                </a:solidFill>
                <a:latin typeface="Arial" charset="0"/>
                <a:cs typeface="Arial" charset="0"/>
              </a:rPr>
              <a:t>Implementación</a:t>
            </a:r>
          </a:p>
          <a:p>
            <a:endParaRPr lang="es-ES_tradnl" sz="36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5608" name="3 Marcador de pie de página"/>
          <p:cNvSpPr txBox="1">
            <a:spLocks/>
          </p:cNvSpPr>
          <p:nvPr/>
        </p:nvSpPr>
        <p:spPr bwMode="auto">
          <a:xfrm>
            <a:off x="5105400" y="624840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fondo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B4BAC5"/>
              </a:clrFrom>
              <a:clrTo>
                <a:srgbClr val="B4BAC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52400" y="-1524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6050" y="2667000"/>
            <a:ext cx="5715040" cy="1190628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_tradnl" sz="2800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>Equipo de trabajo involucrado en la elaboración del material virtual</a:t>
            </a:r>
          </a:p>
          <a:p>
            <a:endParaRPr lang="es-ES_tradnl" sz="2000" dirty="0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pic>
        <p:nvPicPr>
          <p:cNvPr id="26628" name="Picture 4" descr="Imagen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5516563"/>
            <a:ext cx="16002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3488" y="5257800"/>
            <a:ext cx="14843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Imagen 2" descr="logo facultad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62775" y="5486400"/>
            <a:ext cx="8858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fondo2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B4BAC5"/>
              </a:clrFrom>
              <a:clrTo>
                <a:srgbClr val="B4BAC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28600" y="-2286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4640" y="2514600"/>
            <a:ext cx="6557954" cy="1843094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s-ES_tradnl" sz="2400" b="1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>Integrantes Equipo de Facultad de </a:t>
            </a:r>
            <a:br>
              <a:rPr lang="es-ES_tradnl" sz="2400" b="1" dirty="0" smtClean="0">
                <a:solidFill>
                  <a:srgbClr val="4A452A"/>
                </a:solidFill>
                <a:latin typeface="Arial" charset="0"/>
                <a:cs typeface="Arial" charset="0"/>
              </a:rPr>
            </a:br>
            <a:r>
              <a:rPr lang="es-ES_tradnl" sz="2400" b="1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>Arquitectura y Diseño</a:t>
            </a:r>
            <a: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/>
            </a:r>
            <a:b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</a:br>
            <a: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/>
            </a:r>
            <a:b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</a:br>
            <a: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>Zeidy  Melissa Sandoval de León</a:t>
            </a:r>
            <a:b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</a:br>
            <a: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>Gabriela María Vásquez Albizurez</a:t>
            </a:r>
            <a:b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</a:br>
            <a: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  <a:t/>
            </a:r>
            <a:br>
              <a:rPr lang="es-ES_tradnl" sz="1800" dirty="0" smtClean="0">
                <a:solidFill>
                  <a:srgbClr val="4A452A"/>
                </a:solidFill>
                <a:latin typeface="Arial" charset="0"/>
                <a:cs typeface="Arial" charset="0"/>
              </a:rPr>
            </a:br>
            <a:endParaRPr lang="es-ES_tradnl" sz="1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fondo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76200"/>
            <a:ext cx="9144000" cy="706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 rot="20395529">
            <a:off x="3048000" y="1782763"/>
            <a:ext cx="6019800" cy="1571625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-106" charset="2"/>
              <a:buNone/>
            </a:pPr>
            <a:r>
              <a:rPr lang="es-ES_tradnl" sz="5400" b="1" smtClean="0">
                <a:solidFill>
                  <a:srgbClr val="4A452A"/>
                </a:solidFill>
                <a:latin typeface="Arial Black" pitchFamily="-106" charset="0"/>
              </a:rPr>
              <a:t>Método Científico</a:t>
            </a:r>
          </a:p>
          <a:p>
            <a:pPr eaLnBrk="1" hangingPunct="1">
              <a:buFont typeface="Wingdings" pitchFamily="-106" charset="2"/>
              <a:buNone/>
            </a:pPr>
            <a:endParaRPr lang="es-ES_tradnl" sz="2800" b="1" smtClean="0">
              <a:solidFill>
                <a:srgbClr val="4A452A"/>
              </a:solidFill>
              <a:latin typeface="Arial Black" pitchFamily="-106" charset="0"/>
            </a:endParaRPr>
          </a:p>
          <a:p>
            <a:pPr eaLnBrk="1" hangingPunct="1">
              <a:buFont typeface="Wingdings" pitchFamily="-106" charset="2"/>
              <a:buNone/>
            </a:pPr>
            <a:r>
              <a:rPr lang="es-ES_tradnl" sz="5400" b="1" smtClean="0">
                <a:solidFill>
                  <a:srgbClr val="4A452A"/>
                </a:solidFill>
                <a:latin typeface="Arial Black" pitchFamily="-106" charset="0"/>
              </a:rPr>
              <a:t>Análisis de Casos</a:t>
            </a:r>
          </a:p>
          <a:p>
            <a:pPr algn="r" eaLnBrk="1" hangingPunct="1">
              <a:buFont typeface="Wingdings" pitchFamily="-106" charset="2"/>
              <a:buNone/>
            </a:pPr>
            <a:endParaRPr lang="es-ES_tradnl" sz="5400" smtClean="0">
              <a:solidFill>
                <a:srgbClr val="404040"/>
              </a:solidFill>
            </a:endParaRPr>
          </a:p>
        </p:txBody>
      </p:sp>
      <p:sp>
        <p:nvSpPr>
          <p:cNvPr id="4" name="Round Single Corner Rectangle 3"/>
          <p:cNvSpPr>
            <a:spLocks noChangeArrowheads="1"/>
          </p:cNvSpPr>
          <p:nvPr/>
        </p:nvSpPr>
        <p:spPr bwMode="auto">
          <a:xfrm rot="8171181">
            <a:off x="1747838" y="1503363"/>
            <a:ext cx="6838950" cy="533400"/>
          </a:xfrm>
          <a:custGeom>
            <a:avLst/>
            <a:gdLst>
              <a:gd name="T0" fmla="*/ 3419475 w 6838950"/>
              <a:gd name="T1" fmla="*/ 0 h 533400"/>
              <a:gd name="T2" fmla="*/ 0 w 6838950"/>
              <a:gd name="T3" fmla="*/ 266700 h 533400"/>
              <a:gd name="T4" fmla="*/ 3419475 w 6838950"/>
              <a:gd name="T5" fmla="*/ 533400 h 533400"/>
              <a:gd name="T6" fmla="*/ 6838950 w 6838950"/>
              <a:gd name="T7" fmla="*/ 266700 h 533400"/>
              <a:gd name="T8" fmla="*/ 3 60000 65536"/>
              <a:gd name="T9" fmla="*/ 2 60000 65536"/>
              <a:gd name="T10" fmla="*/ 1 60000 65536"/>
              <a:gd name="T11" fmla="*/ 0 60000 65536"/>
              <a:gd name="T12" fmla="*/ 0 w 6838950"/>
              <a:gd name="T13" fmla="*/ 0 h 533400"/>
              <a:gd name="T14" fmla="*/ 6812912 w 6838950"/>
              <a:gd name="T15" fmla="*/ 533400 h 533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838950" h="533400">
                <a:moveTo>
                  <a:pt x="0" y="0"/>
                </a:moveTo>
                <a:lnTo>
                  <a:pt x="6750048" y="0"/>
                </a:lnTo>
                <a:lnTo>
                  <a:pt x="6750047" y="0"/>
                </a:lnTo>
                <a:cubicBezTo>
                  <a:pt x="6799147" y="0"/>
                  <a:pt x="6838950" y="39802"/>
                  <a:pt x="6838950" y="88902"/>
                </a:cubicBezTo>
                <a:lnTo>
                  <a:pt x="6838950" y="533400"/>
                </a:lnTo>
                <a:lnTo>
                  <a:pt x="0" y="533400"/>
                </a:lnTo>
                <a:close/>
              </a:path>
            </a:pathLst>
          </a:custGeom>
          <a:solidFill>
            <a:srgbClr val="3B2D0E">
              <a:alpha val="18823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5" name="Round Single Corner Rectangle 4"/>
          <p:cNvSpPr>
            <a:spLocks noChangeArrowheads="1"/>
          </p:cNvSpPr>
          <p:nvPr/>
        </p:nvSpPr>
        <p:spPr bwMode="auto">
          <a:xfrm rot="9589123">
            <a:off x="3602038" y="3806825"/>
            <a:ext cx="6632575" cy="158750"/>
          </a:xfrm>
          <a:custGeom>
            <a:avLst/>
            <a:gdLst>
              <a:gd name="T0" fmla="*/ 3316288 w 6632575"/>
              <a:gd name="T1" fmla="*/ 0 h 158750"/>
              <a:gd name="T2" fmla="*/ 0 w 6632575"/>
              <a:gd name="T3" fmla="*/ 79375 h 158750"/>
              <a:gd name="T4" fmla="*/ 3316288 w 6632575"/>
              <a:gd name="T5" fmla="*/ 158750 h 158750"/>
              <a:gd name="T6" fmla="*/ 6632575 w 6632575"/>
              <a:gd name="T7" fmla="*/ 79375 h 158750"/>
              <a:gd name="T8" fmla="*/ 3 60000 65536"/>
              <a:gd name="T9" fmla="*/ 2 60000 65536"/>
              <a:gd name="T10" fmla="*/ 1 60000 65536"/>
              <a:gd name="T11" fmla="*/ 0 60000 65536"/>
              <a:gd name="T12" fmla="*/ 0 w 6632575"/>
              <a:gd name="T13" fmla="*/ 0 h 158750"/>
              <a:gd name="T14" fmla="*/ 6624825 w 6632575"/>
              <a:gd name="T15" fmla="*/ 158750 h 1587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32575" h="158750">
                <a:moveTo>
                  <a:pt x="0" y="0"/>
                </a:moveTo>
                <a:lnTo>
                  <a:pt x="6606116" y="0"/>
                </a:lnTo>
                <a:lnTo>
                  <a:pt x="6606115" y="0"/>
                </a:lnTo>
                <a:cubicBezTo>
                  <a:pt x="6620728" y="0"/>
                  <a:pt x="6632575" y="11846"/>
                  <a:pt x="6632575" y="26459"/>
                </a:cubicBezTo>
                <a:lnTo>
                  <a:pt x="6632575" y="158750"/>
                </a:lnTo>
                <a:lnTo>
                  <a:pt x="0" y="158750"/>
                </a:lnTo>
                <a:close/>
              </a:path>
            </a:pathLst>
          </a:custGeom>
          <a:solidFill>
            <a:srgbClr val="3B2D0E">
              <a:alpha val="18823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pic>
        <p:nvPicPr>
          <p:cNvPr id="14342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993063" y="5664200"/>
            <a:ext cx="922337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3 Marcador de pie de página"/>
          <p:cNvSpPr txBox="1">
            <a:spLocks/>
          </p:cNvSpPr>
          <p:nvPr/>
        </p:nvSpPr>
        <p:spPr bwMode="auto">
          <a:xfrm>
            <a:off x="4267200" y="632460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898989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898989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15363" name="Picture 3" descr="fondo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28600" y="-2286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ingle Corner Rectangle 4"/>
          <p:cNvSpPr>
            <a:spLocks noChangeArrowheads="1"/>
          </p:cNvSpPr>
          <p:nvPr/>
        </p:nvSpPr>
        <p:spPr bwMode="auto">
          <a:xfrm flipH="1">
            <a:off x="3352800" y="1676400"/>
            <a:ext cx="5867400" cy="1143000"/>
          </a:xfrm>
          <a:custGeom>
            <a:avLst/>
            <a:gdLst>
              <a:gd name="T0" fmla="*/ 2933700 w 5867400"/>
              <a:gd name="T1" fmla="*/ 0 h 1143000"/>
              <a:gd name="T2" fmla="*/ 0 w 5867400"/>
              <a:gd name="T3" fmla="*/ 571500 h 1143000"/>
              <a:gd name="T4" fmla="*/ 2933700 w 5867400"/>
              <a:gd name="T5" fmla="*/ 1143000 h 1143000"/>
              <a:gd name="T6" fmla="*/ 5867400 w 58674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5867400"/>
              <a:gd name="T13" fmla="*/ 0 h 1143000"/>
              <a:gd name="T14" fmla="*/ 5811603 w 5867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867400" h="1143000">
                <a:moveTo>
                  <a:pt x="0" y="0"/>
                </a:moveTo>
                <a:lnTo>
                  <a:pt x="5676896" y="0"/>
                </a:lnTo>
                <a:lnTo>
                  <a:pt x="5676895" y="0"/>
                </a:lnTo>
                <a:cubicBezTo>
                  <a:pt x="5782108" y="0"/>
                  <a:pt x="5867400" y="85291"/>
                  <a:pt x="5867400" y="190504"/>
                </a:cubicBezTo>
                <a:lnTo>
                  <a:pt x="58674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2C3C15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4099" name="Rectangle 4"/>
          <p:cNvSpPr>
            <a:spLocks noGrp="1" noChangeArrowheads="1"/>
          </p:cNvSpPr>
          <p:nvPr>
            <p:ph idx="1"/>
          </p:nvPr>
        </p:nvSpPr>
        <p:spPr>
          <a:xfrm>
            <a:off x="2590800" y="1905000"/>
            <a:ext cx="6400800" cy="4525963"/>
          </a:xfrm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>
              <a:buFont typeface="Wingdings" pitchFamily="-106" charset="2"/>
              <a:buNone/>
            </a:pPr>
            <a:endParaRPr lang="es-ES_tradnl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r" eaLnBrk="1" hangingPunct="1">
              <a:buFont typeface="Wingdings" pitchFamily="-106" charset="2"/>
              <a:buNone/>
            </a:pPr>
            <a:endParaRPr lang="es-ES_tradnl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r" eaLnBrk="1" hangingPunct="1"/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Desarrollar la capacidad de análisis</a:t>
            </a:r>
          </a:p>
          <a:p>
            <a:pPr algn="r" eaLnBrk="1" hangingPunct="1"/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Incrementar la habilidad en el proceso de toma de decisiones</a:t>
            </a:r>
          </a:p>
        </p:txBody>
      </p:sp>
      <p:sp>
        <p:nvSpPr>
          <p:cNvPr id="15366" name="TextBox 5"/>
          <p:cNvSpPr txBox="1">
            <a:spLocks noChangeArrowheads="1"/>
          </p:cNvSpPr>
          <p:nvPr/>
        </p:nvSpPr>
        <p:spPr bwMode="auto">
          <a:xfrm>
            <a:off x="3986213" y="1905000"/>
            <a:ext cx="48529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3600" b="1">
                <a:solidFill>
                  <a:srgbClr val="FFFFFF"/>
                </a:solidFill>
                <a:latin typeface="Arial" charset="0"/>
                <a:cs typeface="Arial" charset="0"/>
              </a:rPr>
              <a:t>Objetivos del Método</a:t>
            </a:r>
          </a:p>
          <a:p>
            <a:endParaRPr lang="es-ES_tradnl" sz="3600" b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5367" name="3 Marcador de pie de página"/>
          <p:cNvSpPr txBox="1">
            <a:spLocks/>
          </p:cNvSpPr>
          <p:nvPr/>
        </p:nvSpPr>
        <p:spPr bwMode="auto">
          <a:xfrm>
            <a:off x="2209800" y="60356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16387" name="Picture 3" descr="fondo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28600" y="-2286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429000" y="1295400"/>
            <a:ext cx="5486400" cy="54102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	Es la descripción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objetiva</a:t>
            </a: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 de una situación administrativa,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real y problemática</a:t>
            </a: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, que requiere la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adopción </a:t>
            </a: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de una o varias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decisiones</a:t>
            </a: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 en medio de un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contexto ambiental</a:t>
            </a: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; todo lo cual proporciona información para el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planteamiento y análisis </a:t>
            </a: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de </a:t>
            </a:r>
            <a:r>
              <a:rPr lang="es-ES_tradnl" sz="2800" u="sng" smtClean="0">
                <a:solidFill>
                  <a:srgbClr val="4A452A"/>
                </a:solidFill>
                <a:latin typeface="Arial" charset="0"/>
                <a:cs typeface="Arial" charset="0"/>
              </a:rPr>
              <a:t>alternativas de solución</a:t>
            </a:r>
            <a:endParaRPr lang="es-ES_tradnl" sz="2800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4800" y="496888"/>
            <a:ext cx="45720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s-ES_tradnl" sz="3600" b="1">
                <a:solidFill>
                  <a:srgbClr val="4A452A"/>
                </a:solidFill>
                <a:latin typeface="Arial" charset="0"/>
                <a:cs typeface="Arial" charset="0"/>
              </a:rPr>
              <a:t>Definición</a:t>
            </a:r>
            <a:endParaRPr lang="es-ES_tradnl" sz="3600">
              <a:cs typeface="Arial" charset="0"/>
            </a:endParaRPr>
          </a:p>
        </p:txBody>
      </p:sp>
      <p:sp>
        <p:nvSpPr>
          <p:cNvPr id="16390" name="3 Marcador de pie de página"/>
          <p:cNvSpPr txBox="1">
            <a:spLocks/>
          </p:cNvSpPr>
          <p:nvPr/>
        </p:nvSpPr>
        <p:spPr bwMode="auto">
          <a:xfrm>
            <a:off x="2209800" y="60356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fondo2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228600" y="-228600"/>
            <a:ext cx="93726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00400" y="1219200"/>
            <a:ext cx="6172200" cy="7620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b="1" smtClean="0">
                <a:solidFill>
                  <a:srgbClr val="4A452A"/>
                </a:solidFill>
                <a:latin typeface="Arial" charset="0"/>
                <a:cs typeface="Arial" charset="0"/>
              </a:rPr>
              <a:t>Análisis de Casos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2895600" y="1066800"/>
            <a:ext cx="6705600" cy="23622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endParaRPr lang="es-ES_tradnl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endParaRPr lang="es-ES_tradnl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mtClean="0">
                <a:solidFill>
                  <a:srgbClr val="4A452A"/>
                </a:solidFill>
                <a:latin typeface="Arial" charset="0"/>
                <a:cs typeface="Arial" charset="0"/>
              </a:rPr>
              <a:t>Principio</a:t>
            </a:r>
          </a:p>
          <a:p>
            <a:pPr algn="ctr" eaLnBrk="1" hangingPunct="1">
              <a:buFont typeface="Wingdings" pitchFamily="-106" charset="2"/>
              <a:buNone/>
            </a:pPr>
            <a:endParaRPr lang="es-ES_tradnl" smtClean="0">
              <a:solidFill>
                <a:srgbClr val="4A452A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mtClean="0">
                <a:solidFill>
                  <a:srgbClr val="4A452A"/>
                </a:solidFill>
                <a:latin typeface="Arial" charset="0"/>
                <a:cs typeface="Arial" charset="0"/>
              </a:rPr>
              <a:t>No hay una sola solución</a:t>
            </a: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mtClean="0">
                <a:solidFill>
                  <a:srgbClr val="4A452A"/>
                </a:solidFill>
                <a:latin typeface="Arial" charset="0"/>
                <a:cs typeface="Arial" charset="0"/>
              </a:rPr>
              <a:t>correcta</a:t>
            </a:r>
          </a:p>
        </p:txBody>
      </p:sp>
      <p:sp>
        <p:nvSpPr>
          <p:cNvPr id="7" name="Down Arrow 6"/>
          <p:cNvSpPr>
            <a:spLocks noChangeArrowheads="1"/>
          </p:cNvSpPr>
          <p:nvPr/>
        </p:nvSpPr>
        <p:spPr bwMode="auto">
          <a:xfrm>
            <a:off x="5943600" y="2895600"/>
            <a:ext cx="533400" cy="457200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48A54"/>
              </a:gs>
              <a:gs pos="100000">
                <a:srgbClr val="3B2D0E"/>
              </a:gs>
            </a:gsLst>
            <a:lin ang="5400000"/>
          </a:gra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17414" name="3 Marcador de pie de página"/>
          <p:cNvSpPr txBox="1">
            <a:spLocks/>
          </p:cNvSpPr>
          <p:nvPr/>
        </p:nvSpPr>
        <p:spPr bwMode="auto">
          <a:xfrm>
            <a:off x="2209800" y="60356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18435" name="Picture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706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2667000" y="2133600"/>
            <a:ext cx="5562600" cy="38100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098800" y="2400300"/>
            <a:ext cx="6578600" cy="44577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1.	Identificación del problema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2.	Análisis del medio ambiente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3.	Identificación de alternativas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4.	Evaluación de alternativas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5.	Decisión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6.	Plan de acción</a:t>
            </a:r>
          </a:p>
          <a:p>
            <a:pPr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4A452A"/>
                </a:solidFill>
                <a:latin typeface="Arial" charset="0"/>
                <a:cs typeface="Arial" charset="0"/>
              </a:rPr>
              <a:t>7.	implementación </a:t>
            </a:r>
            <a:endParaRPr lang="es-ES_tradnl" sz="2800" b="1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Round Single Corner Rectangle 7"/>
          <p:cNvSpPr>
            <a:spLocks noChangeArrowheads="1"/>
          </p:cNvSpPr>
          <p:nvPr/>
        </p:nvSpPr>
        <p:spPr bwMode="auto">
          <a:xfrm flipH="1">
            <a:off x="2667000" y="533400"/>
            <a:ext cx="6477000" cy="1219200"/>
          </a:xfrm>
          <a:custGeom>
            <a:avLst/>
            <a:gdLst>
              <a:gd name="T0" fmla="*/ 3314700 w 6629400"/>
              <a:gd name="T1" fmla="*/ 0 h 1219200"/>
              <a:gd name="T2" fmla="*/ 0 w 6629400"/>
              <a:gd name="T3" fmla="*/ 609600 h 1219200"/>
              <a:gd name="T4" fmla="*/ 3314700 w 6629400"/>
              <a:gd name="T5" fmla="*/ 1219200 h 1219200"/>
              <a:gd name="T6" fmla="*/ 6629400 w 6629400"/>
              <a:gd name="T7" fmla="*/ 609600 h 1219200"/>
              <a:gd name="T8" fmla="*/ 3 60000 65536"/>
              <a:gd name="T9" fmla="*/ 2 60000 65536"/>
              <a:gd name="T10" fmla="*/ 1 60000 65536"/>
              <a:gd name="T11" fmla="*/ 0 60000 65536"/>
              <a:gd name="T12" fmla="*/ 0 w 6629400"/>
              <a:gd name="T13" fmla="*/ 0 h 1219200"/>
              <a:gd name="T14" fmla="*/ 6569884 w 6629400"/>
              <a:gd name="T15" fmla="*/ 1219200 h 1219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629400" h="1219200">
                <a:moveTo>
                  <a:pt x="0" y="0"/>
                </a:moveTo>
                <a:lnTo>
                  <a:pt x="6426196" y="0"/>
                </a:lnTo>
                <a:lnTo>
                  <a:pt x="6426195" y="0"/>
                </a:lnTo>
                <a:cubicBezTo>
                  <a:pt x="6538422" y="0"/>
                  <a:pt x="6629400" y="90977"/>
                  <a:pt x="6629400" y="203204"/>
                </a:cubicBezTo>
                <a:lnTo>
                  <a:pt x="6629400" y="1219200"/>
                </a:lnTo>
                <a:lnTo>
                  <a:pt x="0" y="1219200"/>
                </a:lnTo>
                <a:close/>
              </a:path>
            </a:pathLst>
          </a:custGeom>
          <a:solidFill>
            <a:srgbClr val="4E671C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18439" name="TextBox 4"/>
          <p:cNvSpPr txBox="1">
            <a:spLocks noChangeArrowheads="1"/>
          </p:cNvSpPr>
          <p:nvPr/>
        </p:nvSpPr>
        <p:spPr bwMode="auto">
          <a:xfrm>
            <a:off x="2133600" y="533400"/>
            <a:ext cx="6858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_tradnl" sz="3600" b="1">
                <a:solidFill>
                  <a:schemeClr val="bg1"/>
                </a:solidFill>
                <a:latin typeface="Arial" charset="0"/>
                <a:cs typeface="Arial" charset="0"/>
              </a:rPr>
              <a:t>Pasos a seguir en el </a:t>
            </a:r>
          </a:p>
          <a:p>
            <a:pPr algn="ctr"/>
            <a:r>
              <a:rPr lang="es-ES_tradnl" sz="3600" b="1">
                <a:solidFill>
                  <a:schemeClr val="bg1"/>
                </a:solidFill>
                <a:latin typeface="Arial" charset="0"/>
                <a:cs typeface="Arial" charset="0"/>
              </a:rPr>
              <a:t>análisis de casos</a:t>
            </a:r>
          </a:p>
          <a:p>
            <a:pPr algn="ctr"/>
            <a:endParaRPr lang="es-ES_tradnl" sz="3600">
              <a:cs typeface="Arial" charset="0"/>
            </a:endParaRPr>
          </a:p>
        </p:txBody>
      </p:sp>
      <p:sp>
        <p:nvSpPr>
          <p:cNvPr id="18440" name="3 Marcador de pie de página"/>
          <p:cNvSpPr txBox="1">
            <a:spLocks/>
          </p:cNvSpPr>
          <p:nvPr/>
        </p:nvSpPr>
        <p:spPr bwMode="auto">
          <a:xfrm>
            <a:off x="4191000" y="61880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19459" name="Picture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76200" y="-304800"/>
            <a:ext cx="9291638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ingle Corner Rectangle 4"/>
          <p:cNvSpPr>
            <a:spLocks noChangeArrowheads="1"/>
          </p:cNvSpPr>
          <p:nvPr/>
        </p:nvSpPr>
        <p:spPr bwMode="auto">
          <a:xfrm>
            <a:off x="0" y="609600"/>
            <a:ext cx="8382000" cy="1143000"/>
          </a:xfrm>
          <a:custGeom>
            <a:avLst/>
            <a:gdLst>
              <a:gd name="T0" fmla="*/ 4267200 w 8534400"/>
              <a:gd name="T1" fmla="*/ 0 h 1143000"/>
              <a:gd name="T2" fmla="*/ 0 w 8534400"/>
              <a:gd name="T3" fmla="*/ 571500 h 1143000"/>
              <a:gd name="T4" fmla="*/ 4267200 w 8534400"/>
              <a:gd name="T5" fmla="*/ 1143000 h 1143000"/>
              <a:gd name="T6" fmla="*/ 8534400 w 85344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8534400"/>
              <a:gd name="T13" fmla="*/ 0 h 1143000"/>
              <a:gd name="T14" fmla="*/ 8478603 w 8534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4400" h="1143000">
                <a:moveTo>
                  <a:pt x="0" y="0"/>
                </a:moveTo>
                <a:lnTo>
                  <a:pt x="8343896" y="0"/>
                </a:lnTo>
                <a:lnTo>
                  <a:pt x="8343895" y="0"/>
                </a:lnTo>
                <a:cubicBezTo>
                  <a:pt x="8449108" y="0"/>
                  <a:pt x="8534400" y="85291"/>
                  <a:pt x="8534400" y="190504"/>
                </a:cubicBezTo>
                <a:lnTo>
                  <a:pt x="85344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3B2D0E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6" name="Rounded Rectangle 5"/>
          <p:cNvSpPr>
            <a:spLocks noChangeArrowheads="1"/>
          </p:cNvSpPr>
          <p:nvPr/>
        </p:nvSpPr>
        <p:spPr bwMode="auto">
          <a:xfrm>
            <a:off x="838200" y="2133600"/>
            <a:ext cx="8229600" cy="33528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1946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762000" y="762000"/>
            <a:ext cx="8229600" cy="4525963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3600" b="1" smtClean="0">
                <a:solidFill>
                  <a:schemeClr val="bg1"/>
                </a:solidFill>
                <a:latin typeface="Arial" charset="0"/>
                <a:cs typeface="Arial" charset="0"/>
              </a:rPr>
              <a:t>Identificación del Problema</a:t>
            </a:r>
          </a:p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endParaRPr lang="es-ES_tradnl" sz="3600" b="1" smtClean="0">
              <a:solidFill>
                <a:srgbClr val="3B2D0E"/>
              </a:solidFill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endParaRPr lang="es-ES_tradnl" sz="2800" smtClean="0">
              <a:solidFill>
                <a:srgbClr val="3B2D0E"/>
              </a:solidFill>
              <a:latin typeface="Arial" charset="0"/>
              <a:cs typeface="Arial" charset="0"/>
            </a:endParaRPr>
          </a:p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¿Qué es un problema?</a:t>
            </a:r>
          </a:p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Es el factor que impide o dificulta el logro de lo esperado</a:t>
            </a:r>
          </a:p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Causas que afectan esos resultados en vez de los resultados mismos</a:t>
            </a:r>
          </a:p>
          <a:p>
            <a:pPr algn="ctr" eaLnBrk="1" hangingPunct="1">
              <a:lnSpc>
                <a:spcPct val="90000"/>
              </a:lnSpc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Problema principal y problemas secundarios</a:t>
            </a:r>
            <a:endParaRPr lang="es-ES_tradnl" sz="2800" b="1" smtClean="0">
              <a:solidFill>
                <a:srgbClr val="3B2D0E"/>
              </a:solidFill>
              <a:latin typeface="Arial" charset="0"/>
              <a:cs typeface="Arial" charset="0"/>
            </a:endParaRPr>
          </a:p>
        </p:txBody>
      </p:sp>
      <p:sp>
        <p:nvSpPr>
          <p:cNvPr id="19463" name="3 Marcador de pie de página"/>
          <p:cNvSpPr txBox="1">
            <a:spLocks/>
          </p:cNvSpPr>
          <p:nvPr/>
        </p:nvSpPr>
        <p:spPr bwMode="auto">
          <a:xfrm>
            <a:off x="4343400" y="5943600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20483" name="Picture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-19050" y="-228600"/>
            <a:ext cx="939165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Single Corner Rectangle 4"/>
          <p:cNvSpPr>
            <a:spLocks noChangeArrowheads="1"/>
          </p:cNvSpPr>
          <p:nvPr/>
        </p:nvSpPr>
        <p:spPr bwMode="auto">
          <a:xfrm>
            <a:off x="-76200" y="381000"/>
            <a:ext cx="8534400" cy="1143000"/>
          </a:xfrm>
          <a:custGeom>
            <a:avLst/>
            <a:gdLst>
              <a:gd name="T0" fmla="*/ 4267200 w 8534400"/>
              <a:gd name="T1" fmla="*/ 0 h 1143000"/>
              <a:gd name="T2" fmla="*/ 0 w 8534400"/>
              <a:gd name="T3" fmla="*/ 571500 h 1143000"/>
              <a:gd name="T4" fmla="*/ 4267200 w 8534400"/>
              <a:gd name="T5" fmla="*/ 1143000 h 1143000"/>
              <a:gd name="T6" fmla="*/ 8534400 w 8534400"/>
              <a:gd name="T7" fmla="*/ 571500 h 1143000"/>
              <a:gd name="T8" fmla="*/ 3 60000 65536"/>
              <a:gd name="T9" fmla="*/ 2 60000 65536"/>
              <a:gd name="T10" fmla="*/ 1 60000 65536"/>
              <a:gd name="T11" fmla="*/ 0 60000 65536"/>
              <a:gd name="T12" fmla="*/ 0 w 8534400"/>
              <a:gd name="T13" fmla="*/ 0 h 1143000"/>
              <a:gd name="T14" fmla="*/ 8478603 w 8534400"/>
              <a:gd name="T15" fmla="*/ 1143000 h 11430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534400" h="1143000">
                <a:moveTo>
                  <a:pt x="0" y="0"/>
                </a:moveTo>
                <a:lnTo>
                  <a:pt x="8343896" y="0"/>
                </a:lnTo>
                <a:lnTo>
                  <a:pt x="8343895" y="0"/>
                </a:lnTo>
                <a:cubicBezTo>
                  <a:pt x="8449108" y="0"/>
                  <a:pt x="8534400" y="85291"/>
                  <a:pt x="8534400" y="190504"/>
                </a:cubicBezTo>
                <a:lnTo>
                  <a:pt x="8534400" y="1143000"/>
                </a:lnTo>
                <a:lnTo>
                  <a:pt x="0" y="1143000"/>
                </a:lnTo>
                <a:close/>
              </a:path>
            </a:pathLst>
          </a:custGeom>
          <a:solidFill>
            <a:srgbClr val="3B2D0E">
              <a:alpha val="49019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1066800" y="1981200"/>
            <a:ext cx="8001000" cy="3352800"/>
          </a:xfrm>
          <a:prstGeom prst="roundRect">
            <a:avLst>
              <a:gd name="adj" fmla="val 16667"/>
            </a:avLst>
          </a:prstGeom>
          <a:solidFill>
            <a:schemeClr val="bg1">
              <a:alpha val="65097"/>
            </a:schemeClr>
          </a:solidFill>
          <a:ln w="9525">
            <a:noFill/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048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914400" y="609600"/>
            <a:ext cx="8229600" cy="4525963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r>
              <a:rPr lang="es-ES_tradnl" sz="3600" b="1" smtClean="0">
                <a:solidFill>
                  <a:schemeClr val="bg1"/>
                </a:solidFill>
                <a:latin typeface="Arial" charset="0"/>
                <a:cs typeface="Arial" charset="0"/>
              </a:rPr>
              <a:t>Análisis del Medio Ambiente</a:t>
            </a:r>
          </a:p>
          <a:p>
            <a:pPr algn="ctr" eaLnBrk="1" hangingPunct="1">
              <a:buFont typeface="Wingdings" pitchFamily="-106" charset="2"/>
              <a:buNone/>
            </a:pPr>
            <a:endParaRPr lang="es-ES_tradnl" b="1" smtClean="0">
              <a:solidFill>
                <a:srgbClr val="3B2D0E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endParaRPr lang="es-ES_tradnl" b="1" smtClean="0">
              <a:solidFill>
                <a:srgbClr val="3B2D0E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smtClean="0">
                <a:solidFill>
                  <a:srgbClr val="3B2D0E"/>
                </a:solidFill>
                <a:latin typeface="Arial" charset="0"/>
                <a:cs typeface="Arial" charset="0"/>
              </a:rPr>
              <a:t>Factores que afectan favorable o desfavorablemente la situación planteada</a:t>
            </a:r>
          </a:p>
          <a:p>
            <a:pPr algn="ctr" eaLnBrk="1" hangingPunct="1">
              <a:buFont typeface="Wingdings" pitchFamily="-106" charset="2"/>
              <a:buNone/>
            </a:pPr>
            <a:endParaRPr lang="es-ES_tradnl" sz="2800" smtClean="0">
              <a:solidFill>
                <a:srgbClr val="3B2D0E"/>
              </a:solidFill>
              <a:latin typeface="Arial" charset="0"/>
              <a:cs typeface="Arial" charset="0"/>
            </a:endParaRP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b="1" smtClean="0">
                <a:solidFill>
                  <a:srgbClr val="3B2D0E"/>
                </a:solidFill>
                <a:latin typeface="Arial" charset="0"/>
                <a:cs typeface="Arial" charset="0"/>
              </a:rPr>
              <a:t>Interno</a:t>
            </a:r>
          </a:p>
          <a:p>
            <a:pPr algn="ctr" eaLnBrk="1" hangingPunct="1">
              <a:buFont typeface="Wingdings" pitchFamily="-106" charset="2"/>
              <a:buNone/>
            </a:pPr>
            <a:r>
              <a:rPr lang="es-ES_tradnl" sz="2800" b="1" smtClean="0">
                <a:solidFill>
                  <a:srgbClr val="3B2D0E"/>
                </a:solidFill>
                <a:latin typeface="Arial" charset="0"/>
                <a:cs typeface="Arial" charset="0"/>
              </a:rPr>
              <a:t>Externo</a:t>
            </a:r>
          </a:p>
        </p:txBody>
      </p:sp>
      <p:sp>
        <p:nvSpPr>
          <p:cNvPr id="20487" name="3 Marcador de pie de página"/>
          <p:cNvSpPr txBox="1">
            <a:spLocks/>
          </p:cNvSpPr>
          <p:nvPr/>
        </p:nvSpPr>
        <p:spPr bwMode="auto">
          <a:xfrm>
            <a:off x="4953000" y="62642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chemeClr val="bg2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chemeClr val="bg2"/>
              </a:solidFill>
              <a:latin typeface="Calibri" pitchFamily="-10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990600"/>
            <a:ext cx="7467600" cy="7620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s-ES_tradnl" smtClean="0"/>
              <a:t>Análisis de Casos</a:t>
            </a:r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52388"/>
            <a:ext cx="9144000" cy="706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447800" y="1447800"/>
            <a:ext cx="8229600" cy="685800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buFont typeface="Wingdings" pitchFamily="-106" charset="2"/>
              <a:buNone/>
            </a:pPr>
            <a:r>
              <a:rPr lang="es-ES_tradnl" sz="3600" b="1" smtClean="0">
                <a:solidFill>
                  <a:srgbClr val="4A452A"/>
                </a:solidFill>
                <a:latin typeface="Arial" charset="0"/>
                <a:cs typeface="Arial" charset="0"/>
              </a:rPr>
              <a:t>Identificación de Alternativas</a:t>
            </a:r>
          </a:p>
          <a:p>
            <a:pPr algn="ctr" eaLnBrk="1" hangingPunct="1">
              <a:buFont typeface="Wingdings" pitchFamily="-106" charset="2"/>
              <a:buNone/>
            </a:pPr>
            <a:endParaRPr lang="es-ES_tradnl" smtClean="0">
              <a:solidFill>
                <a:srgbClr val="4A452A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nip Diagonal Corner Rectangle 5"/>
          <p:cNvSpPr>
            <a:spLocks noChangeArrowheads="1"/>
          </p:cNvSpPr>
          <p:nvPr/>
        </p:nvSpPr>
        <p:spPr bwMode="auto">
          <a:xfrm>
            <a:off x="3352800" y="3581400"/>
            <a:ext cx="5638800" cy="1676400"/>
          </a:xfrm>
          <a:custGeom>
            <a:avLst/>
            <a:gdLst>
              <a:gd name="T0" fmla="*/ 5638800 w 5638800"/>
              <a:gd name="T1" fmla="*/ 838200 h 1676400"/>
              <a:gd name="T2" fmla="*/ 2819400 w 5638800"/>
              <a:gd name="T3" fmla="*/ 1676400 h 1676400"/>
              <a:gd name="T4" fmla="*/ 0 w 5638800"/>
              <a:gd name="T5" fmla="*/ 838200 h 1676400"/>
              <a:gd name="T6" fmla="*/ 2819400 w 5638800"/>
              <a:gd name="T7" fmla="*/ 0 h 1676400"/>
              <a:gd name="T8" fmla="*/ 0 60000 65536"/>
              <a:gd name="T9" fmla="*/ 1 60000 65536"/>
              <a:gd name="T10" fmla="*/ 2 60000 65536"/>
              <a:gd name="T11" fmla="*/ 3 60000 65536"/>
              <a:gd name="T12" fmla="*/ 139703 w 5638800"/>
              <a:gd name="T13" fmla="*/ 139703 h 1676400"/>
              <a:gd name="T14" fmla="*/ 5499097 w 5638800"/>
              <a:gd name="T15" fmla="*/ 1536697 h 1676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38800" h="1676400">
                <a:moveTo>
                  <a:pt x="0" y="0"/>
                </a:moveTo>
                <a:lnTo>
                  <a:pt x="5359394" y="0"/>
                </a:lnTo>
                <a:lnTo>
                  <a:pt x="5638800" y="279406"/>
                </a:lnTo>
                <a:lnTo>
                  <a:pt x="5638800" y="1676400"/>
                </a:lnTo>
                <a:lnTo>
                  <a:pt x="279406" y="1676400"/>
                </a:lnTo>
                <a:lnTo>
                  <a:pt x="0" y="1396994"/>
                </a:lnTo>
                <a:lnTo>
                  <a:pt x="0" y="0"/>
                </a:lnTo>
                <a:close/>
              </a:path>
            </a:pathLst>
          </a:custGeom>
          <a:solidFill>
            <a:srgbClr val="2D310E">
              <a:alpha val="58823"/>
            </a:srgb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/>
            <a:endParaRPr lang="es-ES_tradnl">
              <a:solidFill>
                <a:srgbClr val="FFFFFF"/>
              </a:solidFill>
              <a:latin typeface="Calibri" pitchFamily="-106" charset="0"/>
            </a:endParaRPr>
          </a:p>
        </p:txBody>
      </p:sp>
      <p:sp>
        <p:nvSpPr>
          <p:cNvPr id="21510" name="TextBox 4"/>
          <p:cNvSpPr txBox="1">
            <a:spLocks noChangeArrowheads="1"/>
          </p:cNvSpPr>
          <p:nvPr/>
        </p:nvSpPr>
        <p:spPr bwMode="auto">
          <a:xfrm>
            <a:off x="3505200" y="3875088"/>
            <a:ext cx="5410200" cy="123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ES_tradnl" sz="3700">
                <a:solidFill>
                  <a:srgbClr val="FFFFFF"/>
                </a:solidFill>
                <a:latin typeface="Arial" charset="0"/>
                <a:cs typeface="Arial" charset="0"/>
              </a:rPr>
              <a:t>¿Qué acciones resuelven el problema?</a:t>
            </a:r>
            <a:endParaRPr lang="es-ES_tradnl" sz="3700" b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r"/>
            <a:endParaRPr lang="es-ES_tradnl" sz="3700">
              <a:latin typeface="Arial" charset="0"/>
              <a:cs typeface="Arial" charset="0"/>
            </a:endParaRPr>
          </a:p>
        </p:txBody>
      </p:sp>
      <p:sp>
        <p:nvSpPr>
          <p:cNvPr id="21511" name="3 Marcador de pie de página"/>
          <p:cNvSpPr txBox="1">
            <a:spLocks/>
          </p:cNvSpPr>
          <p:nvPr/>
        </p:nvSpPr>
        <p:spPr bwMode="auto">
          <a:xfrm>
            <a:off x="4343400" y="6188075"/>
            <a:ext cx="2895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GT" sz="1200">
                <a:solidFill>
                  <a:srgbClr val="6E7B5B"/>
                </a:solidFill>
                <a:latin typeface="Calibri" pitchFamily="-106" charset="0"/>
              </a:rPr>
              <a:t>© Universidad Rafael Landívar. Todos los derechos reservados</a:t>
            </a:r>
            <a:endParaRPr lang="es-ES" sz="1200">
              <a:solidFill>
                <a:srgbClr val="6E7B5B"/>
              </a:solidFill>
              <a:latin typeface="Calibri" pitchFamily="-106" charset="0"/>
            </a:endParaRPr>
          </a:p>
        </p:txBody>
      </p:sp>
      <p:pic>
        <p:nvPicPr>
          <p:cNvPr id="21512" name="Picture 7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81000" y="3124200"/>
            <a:ext cx="211613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563688" y="2033588"/>
            <a:ext cx="6159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5500" b="1">
                <a:solidFill>
                  <a:srgbClr val="4A452A"/>
                </a:solidFill>
                <a:latin typeface="Arial" charset="0"/>
                <a:cs typeface="Arial" charset="0"/>
              </a:rPr>
              <a:t>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15427E6B-B746-445C-A2FA-FAEEC7E401CF}"/>
</file>

<file path=customXml/itemProps2.xml><?xml version="1.0" encoding="utf-8"?>
<ds:datastoreItem xmlns:ds="http://schemas.openxmlformats.org/officeDocument/2006/customXml" ds:itemID="{B28930AE-2E2A-4B96-A9FF-9BA683A2B906}"/>
</file>

<file path=customXml/itemProps3.xml><?xml version="1.0" encoding="utf-8"?>
<ds:datastoreItem xmlns:ds="http://schemas.openxmlformats.org/officeDocument/2006/customXml" ds:itemID="{FC7C9C55-10C5-464C-9C30-7562956620A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</TotalTime>
  <Words>405</Words>
  <Application>Microsoft PowerPoint</Application>
  <PresentationFormat>Presentación en pantalla (4:3)</PresentationFormat>
  <Paragraphs>109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Office Theme</vt:lpstr>
      <vt:lpstr>Curso: Administración I</vt:lpstr>
      <vt:lpstr>Diapositiva 2</vt:lpstr>
      <vt:lpstr>Análisis de casos</vt:lpstr>
      <vt:lpstr>Análisis de Casos</vt:lpstr>
      <vt:lpstr>Análisis de Casos</vt:lpstr>
      <vt:lpstr>Análisis de Casos</vt:lpstr>
      <vt:lpstr>Análisis de Casos</vt:lpstr>
      <vt:lpstr>Análisis de Casos</vt:lpstr>
      <vt:lpstr>Análisis de Casos</vt:lpstr>
      <vt:lpstr>Análisis de Casos</vt:lpstr>
      <vt:lpstr>Análisis de Casos</vt:lpstr>
      <vt:lpstr>Análisis de Casos</vt:lpstr>
      <vt:lpstr>Análisis de Casos</vt:lpstr>
      <vt:lpstr>Diapositiva 14</vt:lpstr>
      <vt:lpstr>Integrantes Equipo de Facultad de  Arquitectura y Diseño  Zeidy  Melissa Sandoval de León Gabriela María Vásquez Albizurez 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Análisis de Casos</dc:title>
  <dc:creator>A. Leonel Barrios Minera</dc:creator>
  <cp:lastModifiedBy>Your User Name</cp:lastModifiedBy>
  <cp:revision>98</cp:revision>
  <dcterms:created xsi:type="dcterms:W3CDTF">2009-10-27T00:04:11Z</dcterms:created>
  <dcterms:modified xsi:type="dcterms:W3CDTF">2009-11-23T05:45:13Z</dcterms:modified>
</cp:coreProperties>
</file>