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7" r:id="rId2"/>
    <p:sldId id="257" r:id="rId3"/>
    <p:sldId id="258" r:id="rId4"/>
    <p:sldId id="260" r:id="rId5"/>
    <p:sldId id="256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4" r:id="rId16"/>
    <p:sldId id="271" r:id="rId17"/>
    <p:sldId id="272" r:id="rId18"/>
    <p:sldId id="275" r:id="rId19"/>
    <p:sldId id="276" r:id="rId20"/>
    <p:sldId id="278" r:id="rId21"/>
    <p:sldId id="279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-11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03A2"/>
    <a:srgbClr val="8E0E6A"/>
    <a:srgbClr val="8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0D9CDA-7128-4402-B2D1-8CD62BA006B3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8A5AAC-8CE7-4B1E-BB99-4B5137AB7248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21B0A32-1B3B-4654-9C82-DB1724401944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FC2A09-3E2F-4C99-B17E-57A22810567E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65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C2A09-3E2F-4C99-B17E-57A22810567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C2A09-3E2F-4C99-B17E-57A22810567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0F5238-F4D4-4FBD-97CC-6702330D8DF3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F12C1-2182-4D02-B070-A23A29CA683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456FE4-971E-4A2F-8795-A7DACF667408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47026-CFFB-4B2B-9CA6-E883D6E60D8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0AB781-8952-407F-BEAA-95F1FD9A8021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1AEF-0A32-43AF-B6BA-DF455BC5D6F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17AC9-5176-41E3-A419-DE24D4070B4F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6B062-10EE-416C-A2C7-80F36C7431B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61565-86DD-437D-80D5-2BBC09C8FB8A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11157-0AFE-4F57-9810-0164AFEEAB6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484F02-BE24-48FD-9F31-AA9837267AB3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15BE66-AF86-4B9A-A622-6FD39ABD43A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80EE8D-F3A6-498A-9302-D5D16FFB1537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91398-1AA8-47AF-B209-67421019883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D2180-97DA-4749-9234-DD87A97FE8BA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58627-2D64-4BAC-9BA8-4252B571721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5B7912-7D9A-45F1-9CD2-12F746EBA8C8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D6C5-8C0A-483C-BD32-8AC6A0EC82E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742ABF-CBCB-4621-8793-86165904C847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C45FF-FA31-4762-98FF-5A61D9A5566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16F973-B713-465F-975F-291C57CEFACE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D7A8CC-9737-4B1A-901A-ABBFDE853E1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a typeface="Osaka" pitchFamily="-110" charset="-128"/>
              </a:defRPr>
            </a:lvl1pPr>
          </a:lstStyle>
          <a:p>
            <a:fld id="{A8FC643F-2F06-4951-96D3-664031FA271D}" type="datetime1">
              <a:rPr lang="en-US"/>
              <a:pPr/>
              <a:t>11/22/2009</a:t>
            </a:fld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a typeface="Osaka" pitchFamily="-110" charset="-128"/>
              </a:defRPr>
            </a:lvl1pPr>
          </a:lstStyle>
          <a:p>
            <a:endParaRPr lang="en-US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a typeface="Osaka" pitchFamily="-110" charset="-128"/>
              </a:defRPr>
            </a:lvl1pPr>
          </a:lstStyle>
          <a:p>
            <a:fld id="{403996F4-F664-4176-BEB1-73CA3398E01B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Osaka" pitchFamily="-65" charset="-128"/>
          <a:cs typeface="Osaka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fondo-nuevo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-173038"/>
            <a:ext cx="9601200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276600" y="3200400"/>
            <a:ext cx="3916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>
                <a:solidFill>
                  <a:srgbClr val="8E0E6A"/>
                </a:solidFill>
                <a:latin typeface="Cooper Black" pitchFamily="18" charset="0"/>
              </a:rPr>
              <a:t>Curso: Administración I</a:t>
            </a:r>
            <a:endParaRPr lang="en-US">
              <a:solidFill>
                <a:srgbClr val="8E0E6A"/>
              </a:solidFill>
              <a:latin typeface="Cooper Black" pitchFamily="18" charset="0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3962400" y="388620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>
                <a:solidFill>
                  <a:srgbClr val="8E0E6A"/>
                </a:solidFill>
                <a:latin typeface="Cooper Black" pitchFamily="18" charset="0"/>
              </a:rPr>
              <a:t>Tema:Creatividad</a:t>
            </a:r>
            <a:endParaRPr lang="es-ES">
              <a:solidFill>
                <a:srgbClr val="8E0E6A"/>
              </a:solidFill>
              <a:latin typeface="Cooper Black" pitchFamily="18" charset="0"/>
            </a:endParaRPr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3276600" y="6324600"/>
            <a:ext cx="4572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1200">
              <a:solidFill>
                <a:srgbClr val="800080"/>
              </a:solidFill>
            </a:endParaRPr>
          </a:p>
        </p:txBody>
      </p:sp>
      <p:pic>
        <p:nvPicPr>
          <p:cNvPr id="15366" name="Picture 6" descr="Escudo-y-Log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09800" y="304800"/>
            <a:ext cx="5410200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logoAdmi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4876800"/>
            <a:ext cx="4470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8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525000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2 Marcador de texto"/>
          <p:cNvSpPr>
            <a:spLocks noGrp="1"/>
          </p:cNvSpPr>
          <p:nvPr>
            <p:ph type="subTitle" idx="1"/>
          </p:nvPr>
        </p:nvSpPr>
        <p:spPr>
          <a:xfrm>
            <a:off x="2438400" y="2590800"/>
            <a:ext cx="6248400" cy="2667000"/>
          </a:xfrm>
        </p:spPr>
        <p:txBody>
          <a:bodyPr lIns="45720" rIns="45720"/>
          <a:lstStyle/>
          <a:p>
            <a:pPr eaLnBrk="1" hangingPunct="1">
              <a:lnSpc>
                <a:spcPct val="90000"/>
              </a:lnSpc>
            </a:pPr>
            <a:r>
              <a:rPr lang="es-ES" sz="2900" smtClean="0">
                <a:solidFill>
                  <a:srgbClr val="800080"/>
                </a:solidFill>
                <a:latin typeface="Tekton Pro Bold" pitchFamily="-110" charset="-18"/>
              </a:rPr>
              <a:t> Creatividad y capacidad de</a:t>
            </a:r>
          </a:p>
          <a:p>
            <a:pPr eaLnBrk="1" hangingPunct="1">
              <a:lnSpc>
                <a:spcPct val="90000"/>
              </a:lnSpc>
            </a:pPr>
            <a:r>
              <a:rPr lang="es-ES" sz="2900" smtClean="0">
                <a:solidFill>
                  <a:srgbClr val="800080"/>
                </a:solidFill>
                <a:latin typeface="Tekton Pro Bold" pitchFamily="-110" charset="-18"/>
              </a:rPr>
              <a:t>implantación.</a:t>
            </a:r>
          </a:p>
          <a:p>
            <a:pPr eaLnBrk="1" hangingPunct="1">
              <a:lnSpc>
                <a:spcPct val="90000"/>
              </a:lnSpc>
            </a:pPr>
            <a:r>
              <a:rPr lang="es-ES" sz="2900" smtClean="0">
                <a:solidFill>
                  <a:srgbClr val="800080"/>
                </a:solidFill>
                <a:latin typeface="Tekton Pro Bold" pitchFamily="-110" charset="-18"/>
              </a:rPr>
              <a:t>    Disposición de asumir riesgo.</a:t>
            </a:r>
          </a:p>
          <a:p>
            <a:pPr eaLnBrk="1" hangingPunct="1">
              <a:lnSpc>
                <a:spcPct val="90000"/>
              </a:lnSpc>
            </a:pPr>
            <a:r>
              <a:rPr lang="es-ES" sz="2900" smtClean="0">
                <a:solidFill>
                  <a:srgbClr val="800080"/>
                </a:solidFill>
                <a:latin typeface="Tekton Pro Bold" pitchFamily="-110" charset="-18"/>
              </a:rPr>
              <a:t> Perseverancia y optimismo.</a:t>
            </a:r>
          </a:p>
          <a:p>
            <a:pPr eaLnBrk="1" hangingPunct="1">
              <a:lnSpc>
                <a:spcPct val="90000"/>
              </a:lnSpc>
            </a:pPr>
            <a:r>
              <a:rPr lang="es-ES" sz="2900" smtClean="0">
                <a:solidFill>
                  <a:srgbClr val="800080"/>
                </a:solidFill>
                <a:latin typeface="Tekton Pro Bold" pitchFamily="-110" charset="-18"/>
              </a:rPr>
              <a:t>Sentido de independencia.</a:t>
            </a:r>
            <a:endParaRPr lang="es-ES" sz="2900" b="1" smtClean="0">
              <a:solidFill>
                <a:schemeClr val="bg1"/>
              </a:solidFill>
            </a:endParaRPr>
          </a:p>
        </p:txBody>
      </p:sp>
      <p:pic>
        <p:nvPicPr>
          <p:cNvPr id="31748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25908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35052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40386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45720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9" descr="caminand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52400" y="914400"/>
            <a:ext cx="50419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Text Box 1034"/>
          <p:cNvSpPr txBox="1">
            <a:spLocks noChangeArrowheads="1"/>
          </p:cNvSpPr>
          <p:nvPr/>
        </p:nvSpPr>
        <p:spPr bwMode="auto">
          <a:xfrm>
            <a:off x="4572000" y="6400800"/>
            <a:ext cx="259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5203A2"/>
                </a:solidFill>
                <a:ea typeface="Osaka" pitchFamily="-110" charset="-128"/>
              </a:rPr>
              <a:t>              </a:t>
            </a:r>
            <a:endParaRPr lang="en-US" sz="1000">
              <a:ea typeface="Osaka" pitchFamily="-110" charset="-128"/>
            </a:endParaRPr>
          </a:p>
        </p:txBody>
      </p:sp>
      <p:sp>
        <p:nvSpPr>
          <p:cNvPr id="31754" name="Text Box 1036"/>
          <p:cNvSpPr txBox="1">
            <a:spLocks noChangeArrowheads="1"/>
          </p:cNvSpPr>
          <p:nvPr/>
        </p:nvSpPr>
        <p:spPr bwMode="auto">
          <a:xfrm>
            <a:off x="1447800" y="914400"/>
            <a:ext cx="67802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Perfil del emprendedor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3352800" y="62484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  <p:bldP spid="317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0" y="-265113"/>
            <a:ext cx="10210800" cy="735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2 Subtítulo"/>
          <p:cNvSpPr>
            <a:spLocks noGrp="1"/>
          </p:cNvSpPr>
          <p:nvPr>
            <p:ph type="subTitle" idx="1"/>
          </p:nvPr>
        </p:nvSpPr>
        <p:spPr>
          <a:xfrm>
            <a:off x="3124200" y="2819400"/>
            <a:ext cx="6019800" cy="2667000"/>
          </a:xfrm>
        </p:spPr>
        <p:txBody>
          <a:bodyPr lIns="0" rIns="18288"/>
          <a:lstStyle/>
          <a:p>
            <a:pPr algn="just" eaLnBrk="1" hangingPunct="1"/>
            <a:r>
              <a:rPr lang="es-ES" smtClean="0"/>
              <a:t> </a:t>
            </a:r>
            <a:r>
              <a:rPr lang="es-ES" sz="4400" smtClean="0">
                <a:solidFill>
                  <a:srgbClr val="800080"/>
                </a:solidFill>
                <a:latin typeface="Tekton Pro Bold" pitchFamily="-110" charset="-18"/>
              </a:rPr>
              <a:t>Autonomía</a:t>
            </a:r>
          </a:p>
          <a:p>
            <a:pPr algn="just" eaLnBrk="1" hangingPunct="1"/>
            <a:r>
              <a:rPr lang="es-ES" sz="4400" smtClean="0">
                <a:solidFill>
                  <a:srgbClr val="800080"/>
                </a:solidFill>
                <a:latin typeface="Tekton Pro Bold" pitchFamily="-110" charset="-18"/>
              </a:rPr>
              <a:t>Desafío</a:t>
            </a:r>
          </a:p>
          <a:p>
            <a:pPr algn="just" eaLnBrk="1" hangingPunct="1"/>
            <a:r>
              <a:rPr lang="es-ES" sz="4400" smtClean="0">
                <a:solidFill>
                  <a:srgbClr val="800080"/>
                </a:solidFill>
                <a:latin typeface="Tekton Pro Bold" pitchFamily="-110" charset="-18"/>
              </a:rPr>
              <a:t>Control financiero</a:t>
            </a:r>
            <a:endParaRPr lang="es-ES" sz="4400" smtClean="0">
              <a:solidFill>
                <a:schemeClr val="bg1"/>
              </a:solidFill>
            </a:endParaRPr>
          </a:p>
        </p:txBody>
      </p:sp>
      <p:pic>
        <p:nvPicPr>
          <p:cNvPr id="33796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19400" y="28956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43200" y="36576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19400" y="44958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 Box 1033"/>
          <p:cNvSpPr txBox="1">
            <a:spLocks noChangeArrowheads="1"/>
          </p:cNvSpPr>
          <p:nvPr/>
        </p:nvSpPr>
        <p:spPr bwMode="auto">
          <a:xfrm>
            <a:off x="3124200" y="838200"/>
            <a:ext cx="28940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Ventajas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2819400" y="64008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  <p:bldP spid="33800" grpId="0"/>
      <p:bldP spid="3380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57200" y="-228600"/>
            <a:ext cx="10210800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2 Subtítulo"/>
          <p:cNvSpPr>
            <a:spLocks noGrp="1"/>
          </p:cNvSpPr>
          <p:nvPr>
            <p:ph type="subTitle" idx="1"/>
          </p:nvPr>
        </p:nvSpPr>
        <p:spPr>
          <a:xfrm>
            <a:off x="3276600" y="2819400"/>
            <a:ext cx="5562600" cy="2743200"/>
          </a:xfrm>
        </p:spPr>
        <p:txBody>
          <a:bodyPr lIns="0" rIns="18288"/>
          <a:lstStyle/>
          <a:p>
            <a:pPr algn="l" eaLnBrk="1" hangingPunct="1"/>
            <a:r>
              <a:rPr lang="es-ES" sz="3600" smtClean="0">
                <a:solidFill>
                  <a:srgbClr val="800080"/>
                </a:solidFill>
                <a:latin typeface="Tekton Pro Bold" pitchFamily="-110" charset="-18"/>
              </a:rPr>
              <a:t>Sacrificio Personal</a:t>
            </a:r>
          </a:p>
          <a:p>
            <a:pPr algn="l" eaLnBrk="1" hangingPunct="1"/>
            <a:r>
              <a:rPr lang="es-ES" sz="3600" smtClean="0">
                <a:solidFill>
                  <a:srgbClr val="800080"/>
                </a:solidFill>
                <a:latin typeface="Tekton Pro Bold" pitchFamily="-110" charset="-18"/>
              </a:rPr>
              <a:t>Sobrecarga de responsabilidades</a:t>
            </a:r>
          </a:p>
          <a:p>
            <a:pPr algn="l" eaLnBrk="1" hangingPunct="1"/>
            <a:r>
              <a:rPr lang="es-ES" sz="3600" smtClean="0">
                <a:solidFill>
                  <a:srgbClr val="800080"/>
                </a:solidFill>
                <a:latin typeface="Tekton Pro Bold" pitchFamily="-110" charset="-18"/>
              </a:rPr>
              <a:t>Margen de error pequeño</a:t>
            </a:r>
            <a:endParaRPr lang="es-ES" sz="3700" smtClean="0">
              <a:solidFill>
                <a:schemeClr val="bg1"/>
              </a:solidFill>
            </a:endParaRPr>
          </a:p>
        </p:txBody>
      </p:sp>
      <p:pic>
        <p:nvPicPr>
          <p:cNvPr id="35844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71800" y="28194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71800" y="33528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71800" y="39624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71800" y="45720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0" descr="pensand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905000"/>
            <a:ext cx="478155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Text Box 1034"/>
          <p:cNvSpPr txBox="1">
            <a:spLocks noChangeArrowheads="1"/>
          </p:cNvSpPr>
          <p:nvPr/>
        </p:nvSpPr>
        <p:spPr bwMode="auto">
          <a:xfrm>
            <a:off x="2667000" y="838200"/>
            <a:ext cx="38909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Desventajas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37898" name="Text Box 1036"/>
          <p:cNvSpPr txBox="1">
            <a:spLocks noChangeArrowheads="1"/>
          </p:cNvSpPr>
          <p:nvPr/>
        </p:nvSpPr>
        <p:spPr bwMode="auto">
          <a:xfrm>
            <a:off x="5181600" y="6019800"/>
            <a:ext cx="259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5203A2"/>
                </a:solidFill>
                <a:ea typeface="Osaka" pitchFamily="-110" charset="-128"/>
              </a:rPr>
              <a:t>              </a:t>
            </a:r>
            <a:endParaRPr lang="en-US" sz="1000">
              <a:ea typeface="Osaka" pitchFamily="-110" charset="-128"/>
            </a:endParaRPr>
          </a:p>
        </p:txBody>
      </p:sp>
      <p:sp>
        <p:nvSpPr>
          <p:cNvPr id="37899" name="Rectangle 12"/>
          <p:cNvSpPr>
            <a:spLocks noChangeArrowheads="1"/>
          </p:cNvSpPr>
          <p:nvPr/>
        </p:nvSpPr>
        <p:spPr bwMode="auto">
          <a:xfrm>
            <a:off x="4343400" y="63246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  <p:bldP spid="35849" grpId="0"/>
      <p:bldP spid="3584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3 Subtítulo"/>
          <p:cNvSpPr>
            <a:spLocks noGrp="1"/>
          </p:cNvSpPr>
          <p:nvPr>
            <p:ph type="subTitle" idx="1"/>
          </p:nvPr>
        </p:nvSpPr>
        <p:spPr>
          <a:xfrm>
            <a:off x="2667000" y="2362200"/>
            <a:ext cx="6019800" cy="3124200"/>
          </a:xfrm>
        </p:spPr>
        <p:txBody>
          <a:bodyPr lIns="0" rIns="18288"/>
          <a:lstStyle/>
          <a:p>
            <a:pPr algn="just" eaLnBrk="1" hangingPunct="1"/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Iniciativa que tiene como objetivo ofrecer productos y servicios para atender las necesidades de personas o mercados, y con ello obtener una utilidad.</a:t>
            </a:r>
            <a:endParaRPr lang="es-ES" sz="3700" b="1" smtClean="0">
              <a:solidFill>
                <a:schemeClr val="bg1"/>
              </a:solidFill>
              <a:latin typeface="Tekton Pro Bold" pitchFamily="-110" charset="-18"/>
            </a:endParaRP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7772400" cy="12954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8E0E6A"/>
                </a:solidFill>
                <a:latin typeface="Marker Felt" pitchFamily="-110" charset="0"/>
              </a:rPr>
              <a:t>  </a:t>
            </a:r>
            <a:r>
              <a:rPr lang="en-US" b="1" smtClean="0">
                <a:solidFill>
                  <a:srgbClr val="8E0E6A"/>
                </a:solidFill>
                <a:latin typeface="Cooper Black" pitchFamily="18" charset="0"/>
              </a:rPr>
              <a:t>Empresa</a:t>
            </a:r>
            <a:endParaRPr lang="en-US" smtClean="0">
              <a:solidFill>
                <a:srgbClr val="8E0E6A"/>
              </a:solidFill>
              <a:latin typeface="Cooper Black" pitchFamily="18" charset="0"/>
            </a:endParaRPr>
          </a:p>
        </p:txBody>
      </p:sp>
      <p:sp>
        <p:nvSpPr>
          <p:cNvPr id="39941" name="Rectangle 8"/>
          <p:cNvSpPr>
            <a:spLocks noChangeArrowheads="1"/>
          </p:cNvSpPr>
          <p:nvPr/>
        </p:nvSpPr>
        <p:spPr bwMode="auto">
          <a:xfrm>
            <a:off x="2514600" y="64008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  <p:pic>
        <p:nvPicPr>
          <p:cNvPr id="39942" name="Picture 5" descr="ABRIENDOO-PUERTA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828800" y="0"/>
            <a:ext cx="556260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  <p:bldP spid="378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0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3 Marcador de texto"/>
          <p:cNvSpPr>
            <a:spLocks noGrp="1"/>
          </p:cNvSpPr>
          <p:nvPr>
            <p:ph type="subTitle" idx="1"/>
          </p:nvPr>
        </p:nvSpPr>
        <p:spPr>
          <a:xfrm>
            <a:off x="3048000" y="2514600"/>
            <a:ext cx="6400800" cy="3659188"/>
          </a:xfrm>
        </p:spPr>
        <p:txBody>
          <a:bodyPr lIns="45720" rIns="45720"/>
          <a:lstStyle/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Recursos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Información y conocimiento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Personas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Sistemas de operaciones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Resultados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Partes interesadas</a:t>
            </a:r>
          </a:p>
          <a:p>
            <a:pPr algn="l" eaLnBrk="1" hangingPunct="1">
              <a:lnSpc>
                <a:spcPct val="90000"/>
              </a:lnSpc>
            </a:pPr>
            <a:r>
              <a:rPr lang="es-ES" sz="3000" smtClean="0">
                <a:solidFill>
                  <a:srgbClr val="8E0E6A"/>
                </a:solidFill>
                <a:latin typeface="Tekton Pro Bold" pitchFamily="-110" charset="-18"/>
              </a:rPr>
              <a:t>Compromiso con el cliente</a:t>
            </a:r>
            <a:endParaRPr lang="es-ES" sz="3000" smtClean="0">
              <a:solidFill>
                <a:srgbClr val="8E0E6A"/>
              </a:solidFill>
            </a:endParaRPr>
          </a:p>
        </p:txBody>
      </p:sp>
      <p:pic>
        <p:nvPicPr>
          <p:cNvPr id="39940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67000" y="24384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67000" y="2895600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 descr="FOCO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43200" y="54102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 descr="FOCO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43200" y="49530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8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67000" y="4419600"/>
            <a:ext cx="4572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67000" y="3429000"/>
            <a:ext cx="4572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0" descr="FOCO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40386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5334000" y="6400800"/>
            <a:ext cx="259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5203A2"/>
                </a:solidFill>
                <a:ea typeface="Osaka" pitchFamily="-110" charset="-128"/>
              </a:rPr>
              <a:t>              </a:t>
            </a:r>
            <a:endParaRPr lang="en-US" sz="1000">
              <a:ea typeface="Osaka" pitchFamily="-110" charset="-128"/>
            </a:endParaRPr>
          </a:p>
        </p:txBody>
      </p:sp>
      <p:sp>
        <p:nvSpPr>
          <p:cNvPr id="39948" name="Text Box 13"/>
          <p:cNvSpPr txBox="1">
            <a:spLocks noChangeArrowheads="1"/>
          </p:cNvSpPr>
          <p:nvPr/>
        </p:nvSpPr>
        <p:spPr bwMode="auto">
          <a:xfrm>
            <a:off x="990600" y="990600"/>
            <a:ext cx="7610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Qu</a:t>
            </a:r>
            <a:r>
              <a:rPr lang="en-US" altLang="ja-JP" sz="4000">
                <a:solidFill>
                  <a:srgbClr val="8E0E6A"/>
                </a:solidFill>
                <a:latin typeface="Cooper Black" pitchFamily="18" charset="0"/>
              </a:rPr>
              <a:t>é necesita el emprendedor</a:t>
            </a:r>
            <a:endParaRPr lang="en-US" sz="4000">
              <a:solidFill>
                <a:srgbClr val="8E0E6A"/>
              </a:solidFill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2819400" y="6442075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  <p:bldP spid="399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ChangeArrowheads="1"/>
          </p:cNvSpPr>
          <p:nvPr/>
        </p:nvSpPr>
        <p:spPr bwMode="auto">
          <a:xfrm>
            <a:off x="1524000" y="63246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  <p:sp>
        <p:nvSpPr>
          <p:cNvPr id="44035" name="TextBox 7"/>
          <p:cNvSpPr txBox="1">
            <a:spLocks noChangeArrowheads="1"/>
          </p:cNvSpPr>
          <p:nvPr/>
        </p:nvSpPr>
        <p:spPr bwMode="auto">
          <a:xfrm>
            <a:off x="2590800" y="12192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200">
                <a:solidFill>
                  <a:schemeClr val="bg1"/>
                </a:solidFill>
              </a:rPr>
              <a:t>Emprendedor</a:t>
            </a:r>
          </a:p>
          <a:p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44036" name="TextBox 8"/>
          <p:cNvSpPr txBox="1">
            <a:spLocks noChangeArrowheads="1"/>
          </p:cNvSpPr>
          <p:nvPr/>
        </p:nvSpPr>
        <p:spPr bwMode="auto">
          <a:xfrm>
            <a:off x="6629400" y="1295400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>
                <a:solidFill>
                  <a:srgbClr val="FFFFFF"/>
                </a:solidFill>
              </a:rPr>
              <a:t>Inversionistas</a:t>
            </a:r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44037" name="Content Placeholder 6" descr="fondo-creatividad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334500" cy="7239000"/>
          </a:xfrm>
        </p:spPr>
      </p:pic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-304800" y="609600"/>
            <a:ext cx="4953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 b="1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PARTES INTERESADAS</a:t>
            </a:r>
          </a:p>
          <a:p>
            <a:pPr algn="ctr"/>
            <a:r>
              <a:rPr lang="es-ES" sz="1600" b="1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/ STAKE HOLDERS</a:t>
            </a:r>
            <a:endParaRPr lang="en-US" sz="1600">
              <a:solidFill>
                <a:srgbClr val="8E0E6A"/>
              </a:solidFill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44039" name="Rectangle 9"/>
          <p:cNvSpPr>
            <a:spLocks noChangeArrowheads="1"/>
          </p:cNvSpPr>
          <p:nvPr/>
        </p:nvSpPr>
        <p:spPr bwMode="auto">
          <a:xfrm>
            <a:off x="685800" y="6400800"/>
            <a:ext cx="457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9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900">
              <a:solidFill>
                <a:srgbClr val="800080"/>
              </a:solidFill>
            </a:endParaRPr>
          </a:p>
        </p:txBody>
      </p:sp>
      <p:pic>
        <p:nvPicPr>
          <p:cNvPr id="44040" name="Picture 10" descr="chivolitas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-990600"/>
            <a:ext cx="8915400" cy="1009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1" name="TextBox 11"/>
          <p:cNvSpPr txBox="1">
            <a:spLocks noChangeArrowheads="1"/>
          </p:cNvSpPr>
          <p:nvPr/>
        </p:nvSpPr>
        <p:spPr bwMode="auto">
          <a:xfrm>
            <a:off x="4724400" y="1143000"/>
            <a:ext cx="143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Gobierno</a:t>
            </a:r>
          </a:p>
        </p:txBody>
      </p:sp>
      <p:sp>
        <p:nvSpPr>
          <p:cNvPr id="44042" name="TextBox 12"/>
          <p:cNvSpPr txBox="1">
            <a:spLocks noChangeArrowheads="1"/>
          </p:cNvSpPr>
          <p:nvPr/>
        </p:nvSpPr>
        <p:spPr bwMode="auto">
          <a:xfrm>
            <a:off x="6324600" y="1752600"/>
            <a:ext cx="189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Inversionista</a:t>
            </a:r>
          </a:p>
        </p:txBody>
      </p:sp>
      <p:sp>
        <p:nvSpPr>
          <p:cNvPr id="44043" name="TextBox 13"/>
          <p:cNvSpPr txBox="1">
            <a:spLocks noChangeArrowheads="1"/>
          </p:cNvSpPr>
          <p:nvPr/>
        </p:nvSpPr>
        <p:spPr bwMode="auto">
          <a:xfrm>
            <a:off x="7391400" y="3429000"/>
            <a:ext cx="1285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Clientes</a:t>
            </a:r>
          </a:p>
        </p:txBody>
      </p:sp>
      <p:sp>
        <p:nvSpPr>
          <p:cNvPr id="44044" name="TextBox 14"/>
          <p:cNvSpPr txBox="1">
            <a:spLocks noChangeArrowheads="1"/>
          </p:cNvSpPr>
          <p:nvPr/>
        </p:nvSpPr>
        <p:spPr bwMode="auto">
          <a:xfrm>
            <a:off x="6324600" y="4953000"/>
            <a:ext cx="1912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Proveedores</a:t>
            </a:r>
          </a:p>
        </p:txBody>
      </p:sp>
      <p:sp>
        <p:nvSpPr>
          <p:cNvPr id="44045" name="TextBox 16"/>
          <p:cNvSpPr txBox="1">
            <a:spLocks noChangeArrowheads="1"/>
          </p:cNvSpPr>
          <p:nvPr/>
        </p:nvSpPr>
        <p:spPr bwMode="auto">
          <a:xfrm>
            <a:off x="2667000" y="1752600"/>
            <a:ext cx="18764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>
                <a:solidFill>
                  <a:srgbClr val="8E0E6A"/>
                </a:solidFill>
              </a:rPr>
              <a:t>Emprendedor</a:t>
            </a:r>
          </a:p>
        </p:txBody>
      </p:sp>
      <p:sp>
        <p:nvSpPr>
          <p:cNvPr id="44046" name="TextBox 17"/>
          <p:cNvSpPr txBox="1">
            <a:spLocks noChangeArrowheads="1"/>
          </p:cNvSpPr>
          <p:nvPr/>
        </p:nvSpPr>
        <p:spPr bwMode="auto">
          <a:xfrm>
            <a:off x="1981200" y="3429000"/>
            <a:ext cx="1709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Empleados</a:t>
            </a:r>
          </a:p>
        </p:txBody>
      </p:sp>
      <p:sp>
        <p:nvSpPr>
          <p:cNvPr id="44047" name="TextBox 18"/>
          <p:cNvSpPr txBox="1">
            <a:spLocks noChangeArrowheads="1"/>
          </p:cNvSpPr>
          <p:nvPr/>
        </p:nvSpPr>
        <p:spPr bwMode="auto">
          <a:xfrm>
            <a:off x="2590800" y="4876800"/>
            <a:ext cx="1912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Proveedores</a:t>
            </a:r>
          </a:p>
        </p:txBody>
      </p:sp>
      <p:sp>
        <p:nvSpPr>
          <p:cNvPr id="44048" name="TextBox 19"/>
          <p:cNvSpPr txBox="1">
            <a:spLocks noChangeArrowheads="1"/>
          </p:cNvSpPr>
          <p:nvPr/>
        </p:nvSpPr>
        <p:spPr bwMode="auto">
          <a:xfrm>
            <a:off x="4572000" y="5715000"/>
            <a:ext cx="174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8E0E6A"/>
                </a:solidFill>
              </a:rPr>
              <a:t>Comunidad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2743200"/>
            <a:ext cx="1992313" cy="1446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2F2F2"/>
                </a:solidFill>
                <a:latin typeface="Tekton Pro" charset="0"/>
              </a:rPr>
              <a:t>  </a:t>
            </a:r>
            <a:r>
              <a:rPr lang="en-US" sz="4400" b="1">
                <a:solidFill>
                  <a:srgbClr val="F2F2F2"/>
                </a:solidFill>
                <a:latin typeface="Tekton Pro" charset="0"/>
              </a:rPr>
              <a:t>Stake </a:t>
            </a:r>
          </a:p>
          <a:p>
            <a:r>
              <a:rPr lang="en-US" sz="4400" b="1">
                <a:solidFill>
                  <a:srgbClr val="F2F2F2"/>
                </a:solidFill>
                <a:latin typeface="Tekton Pro" charset="0"/>
              </a:rPr>
              <a:t>Holders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8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3726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3 Subtítulo"/>
          <p:cNvSpPr>
            <a:spLocks noGrp="1"/>
          </p:cNvSpPr>
          <p:nvPr>
            <p:ph type="subTitle" idx="4294967295"/>
          </p:nvPr>
        </p:nvSpPr>
        <p:spPr>
          <a:xfrm>
            <a:off x="1371600" y="2286000"/>
            <a:ext cx="7418388" cy="3349625"/>
          </a:xfrm>
        </p:spPr>
        <p:txBody>
          <a:bodyPr lIns="0" rIns="18288"/>
          <a:lstStyle/>
          <a:p>
            <a:pPr marL="457200" lvl="1" indent="0" eaLnBrk="1" hangingPunct="1">
              <a:buFontTx/>
              <a:buNone/>
            </a:pPr>
            <a:r>
              <a:rPr lang="es-ES" sz="3600" smtClean="0">
                <a:solidFill>
                  <a:srgbClr val="800080"/>
                </a:solidFill>
                <a:latin typeface="Tekton Pro Bold" pitchFamily="-110" charset="-18"/>
              </a:rPr>
              <a:t>                Microempresas</a:t>
            </a:r>
          </a:p>
          <a:p>
            <a:pPr marL="457200" lvl="1" indent="0" eaLnBrk="1" hangingPunct="1">
              <a:buFontTx/>
              <a:buNone/>
            </a:pPr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                Pequeñas empresas</a:t>
            </a:r>
          </a:p>
          <a:p>
            <a:pPr marL="0" indent="0" algn="ctr" eaLnBrk="1" hangingPunct="1">
              <a:buFontTx/>
              <a:buNone/>
            </a:pPr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 Medianas empresas</a:t>
            </a:r>
          </a:p>
          <a:p>
            <a:pPr marL="0" indent="0" eaLnBrk="1" hangingPunct="1">
              <a:buFontTx/>
              <a:buNone/>
            </a:pPr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                     Grandes empresas</a:t>
            </a:r>
          </a:p>
          <a:p>
            <a:pPr marL="0" indent="0" algn="ctr" eaLnBrk="1" hangingPunct="1">
              <a:buFontTx/>
              <a:buNone/>
            </a:pPr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              Organizaciones informales</a:t>
            </a:r>
            <a:endParaRPr lang="es-ES" sz="3700" smtClean="0">
              <a:solidFill>
                <a:schemeClr val="bg1"/>
              </a:solidFill>
            </a:endParaRPr>
          </a:p>
        </p:txBody>
      </p:sp>
      <p:pic>
        <p:nvPicPr>
          <p:cNvPr id="44036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22860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28956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35814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7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0800" y="42672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17788" y="4873625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2" name="Text Box 11"/>
          <p:cNvSpPr txBox="1">
            <a:spLocks noChangeArrowheads="1"/>
          </p:cNvSpPr>
          <p:nvPr/>
        </p:nvSpPr>
        <p:spPr bwMode="auto">
          <a:xfrm>
            <a:off x="1447800" y="990600"/>
            <a:ext cx="6996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Clasificaci</a:t>
            </a:r>
            <a:r>
              <a:rPr lang="en-US" altLang="ja-JP" sz="3600">
                <a:solidFill>
                  <a:srgbClr val="8E0E6A"/>
                </a:solidFill>
                <a:latin typeface="Cooper Black" pitchFamily="18" charset="0"/>
              </a:rPr>
              <a:t>ón de las Empresas</a:t>
            </a:r>
            <a:endParaRPr lang="en-US" sz="36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46090" name="Rectangle 11"/>
          <p:cNvSpPr>
            <a:spLocks noChangeArrowheads="1"/>
          </p:cNvSpPr>
          <p:nvPr/>
        </p:nvSpPr>
        <p:spPr bwMode="auto">
          <a:xfrm>
            <a:off x="3124200" y="61722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4 Subtítulo"/>
          <p:cNvSpPr>
            <a:spLocks noGrp="1"/>
          </p:cNvSpPr>
          <p:nvPr>
            <p:ph type="subTitle" idx="4294967295"/>
          </p:nvPr>
        </p:nvSpPr>
        <p:spPr>
          <a:xfrm>
            <a:off x="3200400" y="2819400"/>
            <a:ext cx="7418388" cy="2813050"/>
          </a:xfrm>
        </p:spPr>
        <p:txBody>
          <a:bodyPr lIns="0" rIns="18288"/>
          <a:lstStyle/>
          <a:p>
            <a:pPr marL="0" indent="0" eaLnBrk="1" hangingPunct="1">
              <a:buFontTx/>
              <a:buNone/>
            </a:pPr>
            <a:r>
              <a:rPr lang="es-ES" sz="3800" smtClean="0">
                <a:solidFill>
                  <a:srgbClr val="800080"/>
                </a:solidFill>
                <a:latin typeface="Tekton Pro Bold" pitchFamily="-110" charset="-18"/>
              </a:rPr>
              <a:t>Desempeño  financiero</a:t>
            </a:r>
          </a:p>
          <a:p>
            <a:pPr marL="0" indent="0" eaLnBrk="1" hangingPunct="1">
              <a:buFontTx/>
              <a:buNone/>
            </a:pPr>
            <a:r>
              <a:rPr lang="es-ES" sz="3800" smtClean="0">
                <a:solidFill>
                  <a:srgbClr val="800080"/>
                </a:solidFill>
                <a:latin typeface="Tekton Pro Bold" pitchFamily="-110" charset="-18"/>
              </a:rPr>
              <a:t>Eficiencia de los procesos</a:t>
            </a:r>
          </a:p>
          <a:p>
            <a:pPr marL="0" indent="0" eaLnBrk="1" hangingPunct="1">
              <a:buFontTx/>
              <a:buNone/>
            </a:pPr>
            <a:r>
              <a:rPr lang="es-ES" sz="3800" smtClean="0">
                <a:solidFill>
                  <a:srgbClr val="800080"/>
                </a:solidFill>
                <a:latin typeface="Tekton Pro Bold" pitchFamily="-110" charset="-18"/>
              </a:rPr>
              <a:t>Calidad de los productos</a:t>
            </a:r>
          </a:p>
          <a:p>
            <a:pPr marL="0" indent="0" eaLnBrk="1" hangingPunct="1">
              <a:buFontTx/>
              <a:buNone/>
            </a:pPr>
            <a:r>
              <a:rPr lang="es-ES" sz="3800" smtClean="0">
                <a:solidFill>
                  <a:srgbClr val="800080"/>
                </a:solidFill>
                <a:latin typeface="Tekton Pro Bold" pitchFamily="-110" charset="-18"/>
              </a:rPr>
              <a:t>y servicios</a:t>
            </a:r>
            <a:endParaRPr lang="es-ES" sz="3800" b="1" smtClean="0">
              <a:solidFill>
                <a:schemeClr val="bg1"/>
              </a:solidFill>
              <a:latin typeface="Tekton Pro Bold" pitchFamily="-110" charset="-18"/>
            </a:endParaRPr>
          </a:p>
        </p:txBody>
      </p:sp>
      <p:pic>
        <p:nvPicPr>
          <p:cNvPr id="48132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87613" y="2819400"/>
            <a:ext cx="609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FOCO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63813" y="35814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 descr="FOCO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63813" y="4343400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Text Box 8"/>
          <p:cNvSpPr txBox="1">
            <a:spLocks noChangeArrowheads="1"/>
          </p:cNvSpPr>
          <p:nvPr/>
        </p:nvSpPr>
        <p:spPr bwMode="auto">
          <a:xfrm>
            <a:off x="2209800" y="914400"/>
            <a:ext cx="53276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Empresa Exitosa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48136" name="Rectangle 9"/>
          <p:cNvSpPr>
            <a:spLocks noChangeArrowheads="1"/>
          </p:cNvSpPr>
          <p:nvPr/>
        </p:nvSpPr>
        <p:spPr bwMode="auto">
          <a:xfrm>
            <a:off x="3048000" y="62484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4488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2667000" y="2819400"/>
            <a:ext cx="58674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Eficiencia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significa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producir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sin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desperdicios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. Una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empresa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eficiente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produce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resultados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sin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desperdicios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y en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consecuencia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a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bajo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 </a:t>
            </a:r>
            <a:r>
              <a:rPr lang="en-US" sz="3600" dirty="0" err="1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costo</a:t>
            </a:r>
            <a:r>
              <a:rPr lang="en-US" sz="3600" dirty="0">
                <a:solidFill>
                  <a:srgbClr val="800080"/>
                </a:solidFill>
                <a:latin typeface="Tekton Pro Bold" pitchFamily="-110" charset="-18"/>
                <a:ea typeface="Osaka" pitchFamily="-110" charset="-128"/>
              </a:rPr>
              <a:t>.</a:t>
            </a:r>
          </a:p>
        </p:txBody>
      </p:sp>
      <p:pic>
        <p:nvPicPr>
          <p:cNvPr id="48132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09800" y="2819400"/>
            <a:ext cx="609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7"/>
          <p:cNvSpPr txBox="1">
            <a:spLocks noChangeArrowheads="1"/>
          </p:cNvSpPr>
          <p:nvPr/>
        </p:nvSpPr>
        <p:spPr bwMode="auto">
          <a:xfrm>
            <a:off x="1447800" y="990600"/>
            <a:ext cx="66944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Eficiencia en los procesos</a:t>
            </a:r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2971800" y="6324600"/>
            <a:ext cx="4572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1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11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4" grpId="0"/>
      <p:bldP spid="4813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2228" name="Picture 3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1524000" y="990600"/>
            <a:ext cx="6553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dirty="0" smtClean="0">
                <a:solidFill>
                  <a:srgbClr val="8E0E6A"/>
                </a:solidFill>
                <a:latin typeface="Cooper Black" pitchFamily="18" charset="0"/>
              </a:rPr>
              <a:t>Crèditos</a:t>
            </a:r>
            <a:endParaRPr lang="en-US" sz="4400" dirty="0">
              <a:solidFill>
                <a:srgbClr val="8E0E6A"/>
              </a:solidFill>
              <a:latin typeface="Cooper Black" pitchFamily="18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209800" y="2357430"/>
            <a:ext cx="579120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    </a:t>
            </a:r>
            <a:r>
              <a:rPr lang="en-US" sz="1800" dirty="0" smtClean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M.A </a:t>
            </a:r>
            <a:r>
              <a:rPr lang="en-US" sz="1800" dirty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Silvia de </a:t>
            </a:r>
            <a:r>
              <a:rPr lang="en-US" sz="1800" dirty="0" smtClean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Giraldo.</a:t>
            </a:r>
            <a:endParaRPr lang="en-US" sz="1800" dirty="0">
              <a:solidFill>
                <a:srgbClr val="8E0E6A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en-US" sz="1800" dirty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     </a:t>
            </a:r>
            <a:r>
              <a:rPr lang="es-ES" sz="1800" dirty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M.B.A José Maxwell </a:t>
            </a:r>
            <a:r>
              <a:rPr lang="es-ES" sz="1800" dirty="0" smtClean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Ovalle</a:t>
            </a:r>
          </a:p>
          <a:p>
            <a:endParaRPr lang="es-ES" sz="1800" dirty="0">
              <a:solidFill>
                <a:srgbClr val="8E0E6A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s-ES" sz="1800" dirty="0" smtClean="0">
                <a:solidFill>
                  <a:srgbClr val="8E0E6A"/>
                </a:solidFill>
                <a:latin typeface="Tahoma" pitchFamily="34" charset="0"/>
                <a:cs typeface="Tahoma" pitchFamily="34" charset="0"/>
              </a:rPr>
              <a:t>Docentes de la Facultad de Ciencias  Económicas y Empresariales</a:t>
            </a:r>
            <a:endParaRPr lang="es-ES" sz="1800" dirty="0">
              <a:solidFill>
                <a:srgbClr val="8E0E6A"/>
              </a:solidFill>
              <a:latin typeface="Tahoma" pitchFamily="34" charset="0"/>
              <a:cs typeface="Tahoma" pitchFamily="34" charset="0"/>
            </a:endParaRPr>
          </a:p>
          <a:p>
            <a:endParaRPr lang="en-US" sz="4600" b="1" dirty="0">
              <a:solidFill>
                <a:srgbClr val="8E0E6A"/>
              </a:solidFill>
              <a:latin typeface="Tekton Pro Bold" pitchFamily="-110" charset="-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  <p:bldP spid="5120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FOCO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5800" y="2286000"/>
            <a:ext cx="12160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2" descr="fondo con elementos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228600" y="-173038"/>
            <a:ext cx="9525000" cy="723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85852" y="2819400"/>
            <a:ext cx="6977082" cy="1676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s-ES_tradnl" dirty="0" smtClean="0">
                <a:solidFill>
                  <a:srgbClr val="800080"/>
                </a:solidFill>
                <a:latin typeface="Tekton Pro Bold" pitchFamily="-110" charset="-18"/>
              </a:rPr>
              <a:t>Capacidad</a:t>
            </a:r>
            <a:r>
              <a:rPr lang="en-US" dirty="0" smtClean="0">
                <a:solidFill>
                  <a:srgbClr val="800080"/>
                </a:solidFill>
                <a:latin typeface="Tekton Pro Bold" pitchFamily="-110" charset="-18"/>
              </a:rPr>
              <a:t> del cerebro para llegar a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800080"/>
                </a:solidFill>
                <a:latin typeface="Tekton Pro Bold" pitchFamily="-110" charset="-18"/>
              </a:rPr>
              <a:t>conclusiones nuevas y resolver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800080"/>
                </a:solidFill>
                <a:latin typeface="Tekton Pro Bold" pitchFamily="-110" charset="-18"/>
              </a:rPr>
              <a:t>problemas en una forma original</a:t>
            </a:r>
            <a:r>
              <a:rPr lang="en-US" dirty="0" smtClean="0">
                <a:solidFill>
                  <a:srgbClr val="800080"/>
                </a:solidFill>
                <a:latin typeface="Tekton Pro" charset="0"/>
              </a:rPr>
              <a:t>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rgbClr val="800080"/>
                </a:solidFill>
                <a:latin typeface="Tekton Pro" charset="0"/>
              </a:rPr>
              <a:t> </a:t>
            </a:r>
            <a:endParaRPr lang="en-US" dirty="0" smtClean="0">
              <a:latin typeface="Tekton Pr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  <p:bldP spid="15364" grpId="1" build="p"/>
      <p:bldP spid="15364" grpId="2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5300" name="Picture 3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981200" y="914400"/>
            <a:ext cx="5767388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900" dirty="0" err="1">
                <a:solidFill>
                  <a:srgbClr val="8E0E6A"/>
                </a:solidFill>
                <a:latin typeface="Cooper Black" pitchFamily="18" charset="0"/>
              </a:rPr>
              <a:t>Integrantes</a:t>
            </a:r>
            <a:r>
              <a:rPr lang="en-US" sz="2900" dirty="0">
                <a:solidFill>
                  <a:srgbClr val="8E0E6A"/>
                </a:solidFill>
                <a:latin typeface="Cooper Black" pitchFamily="18" charset="0"/>
              </a:rPr>
              <a:t> Equipo </a:t>
            </a:r>
            <a:r>
              <a:rPr lang="en-US" sz="2900" dirty="0" err="1">
                <a:solidFill>
                  <a:srgbClr val="8E0E6A"/>
                </a:solidFill>
                <a:latin typeface="Cooper Black" pitchFamily="18" charset="0"/>
              </a:rPr>
              <a:t>Facultada</a:t>
            </a:r>
            <a:r>
              <a:rPr lang="en-US" sz="2900" dirty="0">
                <a:solidFill>
                  <a:srgbClr val="8E0E6A"/>
                </a:solidFill>
                <a:latin typeface="Cooper Black" pitchFamily="18" charset="0"/>
              </a:rPr>
              <a:t> </a:t>
            </a:r>
          </a:p>
          <a:p>
            <a:r>
              <a:rPr lang="en-US" sz="2900" dirty="0">
                <a:solidFill>
                  <a:srgbClr val="8E0E6A"/>
                </a:solidFill>
                <a:latin typeface="Cooper Black" pitchFamily="18" charset="0"/>
              </a:rPr>
              <a:t>de </a:t>
            </a:r>
            <a:r>
              <a:rPr lang="en-US" sz="2900" dirty="0" err="1">
                <a:solidFill>
                  <a:srgbClr val="8E0E6A"/>
                </a:solidFill>
                <a:latin typeface="Cooper Black" pitchFamily="18" charset="0"/>
              </a:rPr>
              <a:t>Arquitectura</a:t>
            </a:r>
            <a:r>
              <a:rPr lang="en-US" sz="2900" dirty="0">
                <a:solidFill>
                  <a:srgbClr val="8E0E6A"/>
                </a:solidFill>
                <a:latin typeface="Cooper Black" pitchFamily="18" charset="0"/>
              </a:rPr>
              <a:t> y </a:t>
            </a:r>
            <a:r>
              <a:rPr lang="en-US" sz="2900" dirty="0" err="1">
                <a:solidFill>
                  <a:srgbClr val="8E0E6A"/>
                </a:solidFill>
                <a:latin typeface="Cooper Black" pitchFamily="18" charset="0"/>
              </a:rPr>
              <a:t>Diseño</a:t>
            </a:r>
            <a:endParaRPr lang="en-US" sz="2900" dirty="0">
              <a:solidFill>
                <a:srgbClr val="8E0E6A"/>
              </a:solidFill>
              <a:latin typeface="Cooper Black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667000" y="3505200"/>
            <a:ext cx="601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solidFill>
                  <a:srgbClr val="800080"/>
                </a:solidFill>
                <a:latin typeface="Tekton Pro Bold" pitchFamily="-110" charset="-18"/>
              </a:rPr>
              <a:t>Gabriela María Vásquez Albizurez</a:t>
            </a:r>
          </a:p>
          <a:p>
            <a:r>
              <a:rPr lang="es-ES">
                <a:solidFill>
                  <a:srgbClr val="800080"/>
                </a:solidFill>
                <a:latin typeface="Tekton Pro Bold" pitchFamily="-110" charset="-18"/>
              </a:rPr>
              <a:t>  Zeidy Melissa Sandoval de León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2" descr="fondo con elementos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379413"/>
            <a:ext cx="9525000" cy="723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05000" y="2819400"/>
            <a:ext cx="666752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8E0E6A"/>
                </a:solidFill>
                <a:latin typeface="Tekton Pro Bold" pitchFamily="-110" charset="-18"/>
              </a:rPr>
              <a:t>Equipo de trabajo involucrado en la </a:t>
            </a:r>
          </a:p>
          <a:p>
            <a:r>
              <a:rPr lang="en-US" sz="3200" dirty="0" smtClean="0">
                <a:solidFill>
                  <a:srgbClr val="8E0E6A"/>
                </a:solidFill>
                <a:latin typeface="Tekton Pro Bold" pitchFamily="-110" charset="-18"/>
              </a:rPr>
              <a:t>Elaboración del </a:t>
            </a:r>
            <a:r>
              <a:rPr lang="en-US" sz="3200" dirty="0">
                <a:solidFill>
                  <a:srgbClr val="8E0E6A"/>
                </a:solidFill>
                <a:latin typeface="Tekton Pro Bold" pitchFamily="-110" charset="-18"/>
              </a:rPr>
              <a:t>material virtual.</a:t>
            </a:r>
          </a:p>
        </p:txBody>
      </p:sp>
      <p:pic>
        <p:nvPicPr>
          <p:cNvPr id="54276" name="Picture 7" descr="Imagen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5486400"/>
            <a:ext cx="1143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8" descr="LOGOTIPO DEV-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5257800"/>
            <a:ext cx="11525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Imagen 2" descr="logo facultad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34200" y="5105400"/>
            <a:ext cx="885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525000" cy="735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62000" y="381000"/>
            <a:ext cx="7836042" cy="1746536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defRPr/>
            </a:pPr>
            <a:r>
              <a:rPr lang="en-US" sz="4000" b="1" spc="150" dirty="0" smtClean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cs typeface="Chalkboard"/>
              </a:rPr>
              <a:t>Aspectos</a:t>
            </a:r>
            <a:br>
              <a:rPr lang="en-US" sz="4000" b="1" spc="150" dirty="0" smtClean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cs typeface="Chalkboard"/>
              </a:rPr>
            </a:br>
            <a:r>
              <a:rPr lang="en-US" sz="4000" b="1" spc="150" dirty="0" smtClean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cs typeface="Chalkboard"/>
              </a:rPr>
              <a:t> </a:t>
            </a:r>
            <a:r>
              <a:rPr lang="en-US" sz="4000" b="1" spc="150" dirty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cs typeface="Chalkboard"/>
              </a:rPr>
              <a:t>de la Creatividad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362200"/>
            <a:ext cx="7645400" cy="3505200"/>
          </a:xfrm>
        </p:spPr>
        <p:txBody>
          <a:bodyPr/>
          <a:lstStyle/>
          <a:p>
            <a:pPr eaLnBrk="1" hangingPunct="1"/>
            <a:r>
              <a:rPr lang="en-US" sz="4400" dirty="0" err="1" smtClean="0">
                <a:solidFill>
                  <a:srgbClr val="800080"/>
                </a:solidFill>
                <a:latin typeface="Tekton Pro Bold" pitchFamily="-110" charset="-18"/>
              </a:rPr>
              <a:t>Fluidez</a:t>
            </a:r>
            <a:endParaRPr lang="en-US" sz="4400" dirty="0" smtClean="0">
              <a:solidFill>
                <a:srgbClr val="800080"/>
              </a:solidFill>
              <a:latin typeface="Tekton Pro Bold" pitchFamily="-110" charset="-18"/>
            </a:endParaRPr>
          </a:p>
          <a:p>
            <a:pPr eaLnBrk="1" hangingPunct="1"/>
            <a:r>
              <a:rPr lang="en-US" sz="4400" dirty="0" err="1" smtClean="0">
                <a:solidFill>
                  <a:srgbClr val="800080"/>
                </a:solidFill>
                <a:latin typeface="Tekton Pro Bold" pitchFamily="-110" charset="-18"/>
              </a:rPr>
              <a:t>Flexibilidad</a:t>
            </a:r>
            <a:endParaRPr lang="en-US" sz="4400" dirty="0" smtClean="0">
              <a:solidFill>
                <a:srgbClr val="800080"/>
              </a:solidFill>
              <a:latin typeface="Tekton Pro Bold" pitchFamily="-110" charset="-18"/>
            </a:endParaRPr>
          </a:p>
          <a:p>
            <a:pPr eaLnBrk="1" hangingPunct="1"/>
            <a:r>
              <a:rPr lang="en-US" sz="4400" dirty="0" err="1" smtClean="0">
                <a:solidFill>
                  <a:srgbClr val="800080"/>
                </a:solidFill>
                <a:latin typeface="Tekton Pro Bold" pitchFamily="-110" charset="-18"/>
              </a:rPr>
              <a:t>Originalidad</a:t>
            </a:r>
            <a:endParaRPr lang="en-US" sz="4400" dirty="0" smtClean="0">
              <a:solidFill>
                <a:srgbClr val="800080"/>
              </a:solidFill>
              <a:latin typeface="Tekton Pro Bold" pitchFamily="-110" charset="-18"/>
            </a:endParaRPr>
          </a:p>
          <a:p>
            <a:pPr eaLnBrk="1" hangingPunct="1"/>
            <a:r>
              <a:rPr lang="en-US" sz="4400" dirty="0" smtClean="0">
                <a:solidFill>
                  <a:srgbClr val="800080"/>
                </a:solidFill>
                <a:latin typeface="Tekton Pro Bold" pitchFamily="-110" charset="-18"/>
              </a:rPr>
              <a:t>Elaboraci</a:t>
            </a:r>
            <a:r>
              <a:rPr lang="en-US" altLang="ja-JP" sz="4400" dirty="0" smtClean="0">
                <a:solidFill>
                  <a:srgbClr val="800080"/>
                </a:solidFill>
                <a:latin typeface="Tekton Pro Bold" pitchFamily="-110" charset="-18"/>
              </a:rPr>
              <a:t>ón</a:t>
            </a:r>
            <a:endParaRPr lang="en-US" sz="4400" dirty="0" smtClean="0">
              <a:latin typeface="Tekton Pro" charset="0"/>
            </a:endParaRPr>
          </a:p>
        </p:txBody>
      </p:sp>
      <p:pic>
        <p:nvPicPr>
          <p:cNvPr id="17413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00200" y="762000"/>
            <a:ext cx="1063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2971800" y="64008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9372600" cy="712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2667000"/>
            <a:ext cx="5791200" cy="2819400"/>
          </a:xfrm>
        </p:spPr>
        <p:txBody>
          <a:bodyPr/>
          <a:lstStyle/>
          <a:p>
            <a:pPr algn="l" eaLnBrk="1" hangingPunct="1"/>
            <a:r>
              <a:rPr lang="en-US" smtClean="0">
                <a:solidFill>
                  <a:srgbClr val="800080"/>
                </a:solidFill>
                <a:latin typeface="Tekton Pro Bold" pitchFamily="-110" charset="-18"/>
              </a:rPr>
              <a:t>Tormenta de Ideas</a:t>
            </a:r>
          </a:p>
          <a:p>
            <a:pPr algn="l" eaLnBrk="1" hangingPunct="1"/>
            <a:r>
              <a:rPr lang="en-US" smtClean="0">
                <a:solidFill>
                  <a:srgbClr val="800080"/>
                </a:solidFill>
                <a:latin typeface="Tekton Pro Bold" pitchFamily="-110" charset="-18"/>
              </a:rPr>
              <a:t>Transformaciones</a:t>
            </a:r>
          </a:p>
          <a:p>
            <a:pPr algn="l" eaLnBrk="1" hangingPunct="1"/>
            <a:r>
              <a:rPr lang="en-US" smtClean="0">
                <a:solidFill>
                  <a:srgbClr val="800080"/>
                </a:solidFill>
                <a:latin typeface="Tekton Pro Bold" pitchFamily="-110" charset="-18"/>
              </a:rPr>
              <a:t>Matrices de descubrimiento</a:t>
            </a:r>
          </a:p>
          <a:p>
            <a:pPr algn="l" eaLnBrk="1" hangingPunct="1"/>
            <a:r>
              <a:rPr lang="en-US" smtClean="0">
                <a:solidFill>
                  <a:srgbClr val="800080"/>
                </a:solidFill>
                <a:latin typeface="Tekton Pro Bold" pitchFamily="-110" charset="-18"/>
              </a:rPr>
              <a:t>Escenarios </a:t>
            </a:r>
          </a:p>
          <a:p>
            <a:pPr algn="l" eaLnBrk="1" hangingPunct="1"/>
            <a:r>
              <a:rPr lang="en-US" smtClean="0">
                <a:solidFill>
                  <a:srgbClr val="800080"/>
                </a:solidFill>
                <a:latin typeface="Tekton Pro Bold" pitchFamily="-110" charset="-18"/>
              </a:rPr>
              <a:t>Analogías</a:t>
            </a:r>
            <a:endParaRPr lang="en-US" smtClean="0">
              <a:solidFill>
                <a:srgbClr val="800080"/>
              </a:solidFill>
              <a:latin typeface="Tekton Pro" charset="0"/>
            </a:endParaRPr>
          </a:p>
          <a:p>
            <a:pPr eaLnBrk="1" hangingPunct="1"/>
            <a:endParaRPr lang="en-US" smtClean="0"/>
          </a:p>
        </p:txBody>
      </p:sp>
      <p:pic>
        <p:nvPicPr>
          <p:cNvPr id="19460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2590800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3124200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3733800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4419600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4600" y="5029200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 Box 1036"/>
          <p:cNvSpPr txBox="1">
            <a:spLocks noChangeArrowheads="1"/>
          </p:cNvSpPr>
          <p:nvPr/>
        </p:nvSpPr>
        <p:spPr bwMode="auto">
          <a:xfrm>
            <a:off x="3429000" y="990600"/>
            <a:ext cx="27209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T</a:t>
            </a:r>
            <a:r>
              <a:rPr lang="en-US" altLang="ja-JP" sz="4400">
                <a:solidFill>
                  <a:srgbClr val="8E0E6A"/>
                </a:solidFill>
                <a:latin typeface="Cooper Black" pitchFamily="18" charset="0"/>
              </a:rPr>
              <a:t>écnicas</a:t>
            </a:r>
            <a:endParaRPr lang="en-US" sz="4400">
              <a:latin typeface="Cooper Black" pitchFamily="18" charset="0"/>
              <a:ea typeface="Osaka" pitchFamily="-110" charset="-128"/>
            </a:endParaRPr>
          </a:p>
        </p:txBody>
      </p:sp>
      <p:sp>
        <p:nvSpPr>
          <p:cNvPr id="21514" name="Rectangle 11"/>
          <p:cNvSpPr>
            <a:spLocks noChangeArrowheads="1"/>
          </p:cNvSpPr>
          <p:nvPr/>
        </p:nvSpPr>
        <p:spPr bwMode="auto">
          <a:xfrm>
            <a:off x="2514600" y="64008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fondo con elemen03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2113" y="-228600"/>
            <a:ext cx="10374313" cy="804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09600"/>
            <a:ext cx="7772400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2200" b="1" kern="0" spc="150" dirty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ea typeface="+mj-ea"/>
                <a:cs typeface="Marker Felt"/>
              </a:rPr>
              <a:t>Examinar una estructura comparativa</a:t>
            </a:r>
          </a:p>
          <a:p>
            <a:pPr algn="ctr">
              <a:defRPr/>
            </a:pPr>
            <a:r>
              <a:rPr lang="en-US" sz="2200" b="1" kern="0" spc="150" dirty="0">
                <a:ln w="11430"/>
                <a:solidFill>
                  <a:srgbClr val="8E0E6A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oper Black"/>
                <a:ea typeface="+mj-ea"/>
                <a:cs typeface="Marker Felt"/>
              </a:rPr>
              <a:t>en base a una analogía con un león</a:t>
            </a: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533400" y="2057400"/>
            <a:ext cx="3119438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800" b="1">
                <a:solidFill>
                  <a:srgbClr val="8E0E6A"/>
                </a:solidFill>
                <a:latin typeface="Tekton Pro Bold" pitchFamily="-110" charset="-18"/>
              </a:rPr>
              <a:t>Atributos de un león </a:t>
            </a:r>
          </a:p>
          <a:p>
            <a:pPr algn="just">
              <a:lnSpc>
                <a:spcPct val="150000"/>
              </a:lnSpc>
            </a:pPr>
            <a:r>
              <a:rPr lang="es-ES" sz="1200">
                <a:solidFill>
                  <a:srgbClr val="800080"/>
                </a:solidFill>
                <a:latin typeface="Tekton Pro Bold" pitchFamily="-110" charset="-18"/>
              </a:rPr>
              <a:t>Debería necesitar triunfar en la selva, para que los demás animales y personas entiendan sus carácterísticas</a:t>
            </a:r>
          </a:p>
          <a:p>
            <a:pPr algn="just">
              <a:lnSpc>
                <a:spcPct val="150000"/>
              </a:lnSpc>
            </a:pPr>
            <a:endParaRPr lang="es-ES" sz="1200">
              <a:solidFill>
                <a:srgbClr val="800080"/>
              </a:solidFill>
              <a:latin typeface="Tekton Pro Bold" pitchFamily="-110" charset="-18"/>
            </a:endParaRPr>
          </a:p>
          <a:p>
            <a:pPr algn="just">
              <a:lnSpc>
                <a:spcPct val="150000"/>
              </a:lnSpc>
            </a:pPr>
            <a:r>
              <a:rPr lang="es-ES" sz="1200">
                <a:solidFill>
                  <a:srgbClr val="800080"/>
                </a:solidFill>
                <a:latin typeface="Tekton Pro Bold" pitchFamily="-110" charset="-18"/>
              </a:rPr>
              <a:t>Debería ser agresivo con sus presas, pero compasivo con sus crías.</a:t>
            </a:r>
          </a:p>
          <a:p>
            <a:pPr algn="just">
              <a:lnSpc>
                <a:spcPct val="150000"/>
              </a:lnSpc>
            </a:pPr>
            <a:r>
              <a:rPr lang="es-ES" sz="1200">
                <a:solidFill>
                  <a:srgbClr val="800080"/>
                </a:solidFill>
                <a:latin typeface="Tekton Pro Bold" pitchFamily="-110" charset="-18"/>
              </a:rPr>
              <a:t>Debería saber como y cuando utilizar sus garras y cuando escapar. Caso contrario, podría perder una pelea, o ser cazado.</a:t>
            </a:r>
            <a:endParaRPr lang="es-ES" sz="1200" b="1">
              <a:solidFill>
                <a:srgbClr val="800080"/>
              </a:solidFill>
              <a:latin typeface="Tekton Pro Bold" pitchFamily="-110" charset="-18"/>
            </a:endParaRPr>
          </a:p>
          <a:p>
            <a:pPr algn="just">
              <a:lnSpc>
                <a:spcPct val="150000"/>
              </a:lnSpc>
            </a:pPr>
            <a:r>
              <a:rPr lang="es-ES" sz="1200">
                <a:ea typeface="Osaka" pitchFamily="-110" charset="-128"/>
              </a:rPr>
              <a:t> </a:t>
            </a:r>
            <a:endParaRPr lang="es-ES" sz="1200" b="1">
              <a:solidFill>
                <a:srgbClr val="000000"/>
              </a:solidFill>
              <a:ea typeface="Osaka" pitchFamily="-110" charset="-128"/>
            </a:endParaRPr>
          </a:p>
          <a:p>
            <a:pPr algn="just">
              <a:lnSpc>
                <a:spcPct val="150000"/>
              </a:lnSpc>
            </a:pPr>
            <a:r>
              <a:rPr lang="es-ES" sz="1200">
                <a:ea typeface="Osaka" pitchFamily="-110" charset="-128"/>
              </a:rPr>
              <a:t> </a:t>
            </a:r>
            <a:endParaRPr lang="es-ES" sz="1200" b="1">
              <a:solidFill>
                <a:srgbClr val="000000"/>
              </a:solidFill>
              <a:ea typeface="Osaka" pitchFamily="-110" charset="-128"/>
            </a:endParaRPr>
          </a:p>
          <a:p>
            <a:pPr algn="ctr">
              <a:lnSpc>
                <a:spcPct val="150000"/>
              </a:lnSpc>
            </a:pPr>
            <a:endParaRPr lang="es-ES" sz="1800" b="1">
              <a:solidFill>
                <a:srgbClr val="8E0E6A"/>
              </a:solidFill>
              <a:ea typeface="Osaka" pitchFamily="-110" charset="-128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3962400" y="1981200"/>
            <a:ext cx="3119438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800" b="1">
                <a:solidFill>
                  <a:srgbClr val="8E0E6A"/>
                </a:solidFill>
                <a:latin typeface="Tekton Pro Bold" pitchFamily="-110" charset="-18"/>
              </a:rPr>
              <a:t>Atributos de una empresa  </a:t>
            </a:r>
          </a:p>
          <a:p>
            <a:pPr>
              <a:lnSpc>
                <a:spcPct val="150000"/>
              </a:lnSpc>
            </a:pPr>
            <a:r>
              <a:rPr lang="es-ES" sz="1200">
                <a:solidFill>
                  <a:srgbClr val="800080"/>
                </a:solidFill>
                <a:latin typeface="Tekton Pro Bold" pitchFamily="-110" charset="-18"/>
              </a:rPr>
              <a:t>Debería necesitar triunfar en el mercado, para que los consumidores entiendan sus características </a:t>
            </a:r>
            <a:endParaRPr lang="es-ES" sz="1200" b="1">
              <a:solidFill>
                <a:srgbClr val="800080"/>
              </a:solidFill>
              <a:latin typeface="Tekton Pro Bold" pitchFamily="-110" charset="-18"/>
            </a:endParaRPr>
          </a:p>
          <a:p>
            <a:pPr algn="just">
              <a:lnSpc>
                <a:spcPct val="150000"/>
              </a:lnSpc>
            </a:pPr>
            <a:endParaRPr lang="es-ES" sz="1200">
              <a:solidFill>
                <a:srgbClr val="800080"/>
              </a:solidFill>
              <a:ea typeface="Osaka" pitchFamily="-110" charset="-128"/>
            </a:endParaRPr>
          </a:p>
          <a:p>
            <a:pPr>
              <a:lnSpc>
                <a:spcPct val="150000"/>
              </a:lnSpc>
            </a:pPr>
            <a:r>
              <a:rPr lang="es-ES" sz="1200">
                <a:solidFill>
                  <a:srgbClr val="800080"/>
                </a:solidFill>
                <a:latin typeface="Tekton Pro Bold" pitchFamily="-110" charset="-18"/>
              </a:rPr>
              <a:t>Debería ser agresivo con su competencia, pero compasiva con sus empleados y consumidores. Debería saber cuando desarrollar una campaña publicitaria, y cuando replegarse y desarrollar otros productos </a:t>
            </a:r>
            <a:endParaRPr lang="es-ES" sz="1200" b="1">
              <a:solidFill>
                <a:srgbClr val="800080"/>
              </a:solidFill>
              <a:latin typeface="Tekton Pro Bold" pitchFamily="-110" charset="-18"/>
            </a:endParaRPr>
          </a:p>
          <a:p>
            <a:pPr>
              <a:lnSpc>
                <a:spcPct val="150000"/>
              </a:lnSpc>
            </a:pPr>
            <a:r>
              <a:rPr lang="es-ES" sz="1200">
                <a:ea typeface="Osaka" pitchFamily="-110" charset="-128"/>
              </a:rPr>
              <a:t> </a:t>
            </a:r>
            <a:endParaRPr lang="es-ES" sz="1200" b="1">
              <a:solidFill>
                <a:srgbClr val="000000"/>
              </a:solidFill>
              <a:ea typeface="Osaka" pitchFamily="-110" charset="-128"/>
            </a:endParaRPr>
          </a:p>
          <a:p>
            <a:pPr>
              <a:lnSpc>
                <a:spcPct val="150000"/>
              </a:lnSpc>
            </a:pPr>
            <a:endParaRPr lang="es-ES" sz="1200">
              <a:ea typeface="Osaka" pitchFamily="-110" charset="-128"/>
            </a:endParaRP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1066800" y="64770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fond-creativida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22238"/>
            <a:ext cx="9372600" cy="720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Untitled-33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-457200"/>
            <a:ext cx="29718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-228600"/>
            <a:ext cx="9601200" cy="735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2 Marcador de texto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 lIns="45720" rIns="45720"/>
          <a:lstStyle/>
          <a:p>
            <a:pPr algn="just" eaLnBrk="1" hangingPunct="1">
              <a:lnSpc>
                <a:spcPct val="90000"/>
              </a:lnSpc>
            </a:pPr>
            <a:r>
              <a:rPr lang="es-ES" sz="3700" smtClean="0">
                <a:solidFill>
                  <a:srgbClr val="800080"/>
                </a:solidFill>
                <a:latin typeface="Tekton Pro Bold" pitchFamily="-110" charset="-18"/>
              </a:rPr>
              <a:t>Persona que asume el riesgo de iniciar una empresa.</a:t>
            </a:r>
            <a:endParaRPr lang="es-ES" sz="3700" b="1" smtClean="0"/>
          </a:p>
        </p:txBody>
      </p:sp>
      <p:sp>
        <p:nvSpPr>
          <p:cNvPr id="25605" name="Text Box 1030"/>
          <p:cNvSpPr txBox="1">
            <a:spLocks noChangeArrowheads="1"/>
          </p:cNvSpPr>
          <p:nvPr/>
        </p:nvSpPr>
        <p:spPr bwMode="auto">
          <a:xfrm>
            <a:off x="2457450" y="990600"/>
            <a:ext cx="41100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4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Emprendedor</a:t>
            </a:r>
            <a:endParaRPr lang="en-US" sz="4400">
              <a:solidFill>
                <a:srgbClr val="800080"/>
              </a:solidFill>
              <a:latin typeface="Cooper Black" pitchFamily="18" charset="0"/>
              <a:ea typeface="Osaka" pitchFamily="-110" charset="-128"/>
            </a:endParaRPr>
          </a:p>
        </p:txBody>
      </p:sp>
      <p:pic>
        <p:nvPicPr>
          <p:cNvPr id="27653" name="Picture 1033" descr="muñeca-morad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1828800"/>
            <a:ext cx="4427538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2438400" y="63246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-228600"/>
            <a:ext cx="9677400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2 Subtítulo"/>
          <p:cNvSpPr>
            <a:spLocks noGrp="1"/>
          </p:cNvSpPr>
          <p:nvPr>
            <p:ph type="subTitle" idx="1"/>
          </p:nvPr>
        </p:nvSpPr>
        <p:spPr>
          <a:xfrm>
            <a:off x="1600200" y="2514600"/>
            <a:ext cx="5867400" cy="1524000"/>
          </a:xfrm>
        </p:spPr>
        <p:txBody>
          <a:bodyPr lIns="0" rIns="18288"/>
          <a:lstStyle/>
          <a:p>
            <a:pPr algn="just" eaLnBrk="1" hangingPunct="1"/>
            <a:r>
              <a:rPr lang="es-ES" sz="4400" smtClean="0">
                <a:solidFill>
                  <a:srgbClr val="800080"/>
                </a:solidFill>
                <a:latin typeface="Tekton Pro Bold" pitchFamily="-110" charset="-18"/>
              </a:rPr>
              <a:t>Tomar la decisión de realizar una tarea difícil y laboriosa.</a:t>
            </a:r>
            <a:endParaRPr lang="es-ES" sz="4400" b="1" smtClean="0">
              <a:solidFill>
                <a:schemeClr val="bg1"/>
              </a:solidFill>
            </a:endParaRPr>
          </a:p>
        </p:txBody>
      </p:sp>
      <p:sp>
        <p:nvSpPr>
          <p:cNvPr id="27653" name="Text Box 1030"/>
          <p:cNvSpPr txBox="1">
            <a:spLocks noChangeArrowheads="1"/>
          </p:cNvSpPr>
          <p:nvPr/>
        </p:nvSpPr>
        <p:spPr bwMode="auto">
          <a:xfrm>
            <a:off x="2209800" y="914400"/>
            <a:ext cx="51943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Lat</a:t>
            </a:r>
            <a:r>
              <a:rPr lang="en-US" altLang="ja-JP" sz="4400">
                <a:solidFill>
                  <a:srgbClr val="8E0E6A"/>
                </a:solidFill>
                <a:latin typeface="Cooper Black" pitchFamily="18" charset="0"/>
              </a:rPr>
              <a:t>ín Imprendere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pic>
        <p:nvPicPr>
          <p:cNvPr id="29701" name="Picture 1033" descr="MUNECA-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752600"/>
            <a:ext cx="4487863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2667000" y="62484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fondo-creativid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-152400"/>
            <a:ext cx="9753600" cy="724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2819400"/>
            <a:ext cx="7010400" cy="1981200"/>
          </a:xfrm>
        </p:spPr>
        <p:txBody>
          <a:bodyPr/>
          <a:lstStyle/>
          <a:p>
            <a:pPr algn="just" eaLnBrk="1" hangingPunct="1"/>
            <a:r>
              <a:rPr lang="en-US" sz="3600" smtClean="0">
                <a:solidFill>
                  <a:srgbClr val="800080"/>
                </a:solidFill>
                <a:latin typeface="Tekton Pro Bold" pitchFamily="-110" charset="-18"/>
              </a:rPr>
              <a:t>Genera y distribuye riqueza </a:t>
            </a:r>
          </a:p>
          <a:p>
            <a:pPr algn="just" eaLnBrk="1" hangingPunct="1"/>
            <a:r>
              <a:rPr lang="en-US" sz="3600" smtClean="0">
                <a:solidFill>
                  <a:srgbClr val="800080"/>
                </a:solidFill>
                <a:latin typeface="Tekton Pro Bold" pitchFamily="-110" charset="-18"/>
              </a:rPr>
              <a:t>Aumenta el nivel de vida</a:t>
            </a:r>
          </a:p>
          <a:p>
            <a:pPr algn="just" eaLnBrk="1" hangingPunct="1"/>
            <a:r>
              <a:rPr lang="en-US" sz="3600" smtClean="0">
                <a:solidFill>
                  <a:srgbClr val="800080"/>
                </a:solidFill>
                <a:latin typeface="Tekton Pro Bold" pitchFamily="-110" charset="-18"/>
              </a:rPr>
              <a:t>Aumenta la calidad de vida</a:t>
            </a:r>
            <a:endParaRPr lang="en-US" sz="3600" smtClean="0">
              <a:latin typeface="Tekton Pro Bold" pitchFamily="-110" charset="-18"/>
            </a:endParaRPr>
          </a:p>
        </p:txBody>
      </p:sp>
      <p:pic>
        <p:nvPicPr>
          <p:cNvPr id="29700" name="Picture 4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76400" y="28956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76400" y="35814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FOCO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76400" y="4267200"/>
            <a:ext cx="381000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Text Box 1032"/>
          <p:cNvSpPr txBox="1">
            <a:spLocks noChangeArrowheads="1"/>
          </p:cNvSpPr>
          <p:nvPr/>
        </p:nvSpPr>
        <p:spPr bwMode="auto">
          <a:xfrm>
            <a:off x="4038600" y="6072188"/>
            <a:ext cx="259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5203A2"/>
                </a:solidFill>
                <a:ea typeface="Osaka" pitchFamily="-110" charset="-128"/>
              </a:rPr>
              <a:t>              </a:t>
            </a:r>
            <a:endParaRPr lang="en-US" sz="1000">
              <a:ea typeface="Osaka" pitchFamily="-110" charset="-128"/>
            </a:endParaRPr>
          </a:p>
        </p:txBody>
      </p:sp>
      <p:sp>
        <p:nvSpPr>
          <p:cNvPr id="29704" name="Text Box 1034"/>
          <p:cNvSpPr txBox="1">
            <a:spLocks noChangeArrowheads="1"/>
          </p:cNvSpPr>
          <p:nvPr/>
        </p:nvSpPr>
        <p:spPr bwMode="auto">
          <a:xfrm>
            <a:off x="2438400" y="914400"/>
            <a:ext cx="4838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8E0E6A"/>
                </a:solidFill>
                <a:latin typeface="Cooper Black" pitchFamily="18" charset="0"/>
                <a:ea typeface="Osaka" pitchFamily="-110" charset="-128"/>
              </a:rPr>
              <a:t>El Emprendedor</a:t>
            </a:r>
            <a:endParaRPr lang="en-US" sz="1800">
              <a:latin typeface="Cooper Black" pitchFamily="18" charset="0"/>
              <a:ea typeface="Osaka" pitchFamily="-110" charset="-128"/>
            </a:endParaRPr>
          </a:p>
        </p:txBody>
      </p:sp>
      <p:pic>
        <p:nvPicPr>
          <p:cNvPr id="31753" name="Picture 1037" descr="caminand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3788" y="1447800"/>
            <a:ext cx="4368800" cy="56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2362200" y="6248400"/>
            <a:ext cx="4572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800">
                <a:solidFill>
                  <a:srgbClr val="800080"/>
                </a:solidFill>
              </a:rPr>
              <a:t>© Universidad Rafael Landívar. Todos los derechos reservados</a:t>
            </a:r>
            <a:endParaRPr lang="es-ES" sz="800">
              <a:solidFill>
                <a:srgbClr val="800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29704" grpId="0"/>
      <p:bldP spid="29704" grpId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215461B-B644-4CB3-B549-078F9081F7A3}"/>
</file>

<file path=customXml/itemProps2.xml><?xml version="1.0" encoding="utf-8"?>
<ds:datastoreItem xmlns:ds="http://schemas.openxmlformats.org/officeDocument/2006/customXml" ds:itemID="{B83E712F-B633-4435-81BD-16FDC32E07FC}"/>
</file>

<file path=customXml/itemProps3.xml><?xml version="1.0" encoding="utf-8"?>
<ds:datastoreItem xmlns:ds="http://schemas.openxmlformats.org/officeDocument/2006/customXml" ds:itemID="{8F8317AD-B98D-4C64-8236-7972DC59752B}"/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2027</TotalTime>
  <Words>567</Words>
  <Application>Microsoft Office PowerPoint</Application>
  <PresentationFormat>Presentación en pantalla (4:3)</PresentationFormat>
  <Paragraphs>124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Blank Presentation</vt:lpstr>
      <vt:lpstr>Diapositiva 1</vt:lpstr>
      <vt:lpstr>Diapositiva 2</vt:lpstr>
      <vt:lpstr>Aspectos  de la Creatividad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  Empresa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CREATIVIDAD</dc:title>
  <dc:creator>slgiraldo</dc:creator>
  <cp:lastModifiedBy>Your User Name</cp:lastModifiedBy>
  <cp:revision>180</cp:revision>
  <cp:lastPrinted>2009-10-20T18:18:54Z</cp:lastPrinted>
  <dcterms:created xsi:type="dcterms:W3CDTF">2009-10-27T00:10:36Z</dcterms:created>
  <dcterms:modified xsi:type="dcterms:W3CDTF">2009-11-23T05:46:43Z</dcterms:modified>
</cp:coreProperties>
</file>