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customXml/itemProps1.xml" ContentType="application/vnd.openxmlformats-officedocument.customXmlPropertie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customXml/itemProps2.xml" ContentType="application/vnd.openxmlformats-officedocument.customXmlProperties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81" r:id="rId2"/>
    <p:sldId id="256" r:id="rId3"/>
    <p:sldId id="257" r:id="rId4"/>
    <p:sldId id="259" r:id="rId5"/>
    <p:sldId id="258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82" r:id="rId15"/>
    <p:sldId id="284" r:id="rId16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showOutlineIcons="0" vertBarState="minimized" horzBarState="maximized"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876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4416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ustomXml" Target="../customXml/item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customXml" Target="../customXml/item2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ustomXml" Target="../customXml/item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9B097FE7-F831-449B-A877-6E28386E66EB}" type="datetimeFigureOut">
              <a:rPr lang="en-US"/>
              <a:pPr>
                <a:defRPr/>
              </a:pPr>
              <a:t>10/27/2009</a:t>
            </a:fld>
            <a:endParaRPr lang="en-US"/>
          </a:p>
        </p:txBody>
      </p:sp>
      <p:sp>
        <p:nvSpPr>
          <p:cNvPr id="18436" name="Rectangle 4"/>
          <p:cNvSpPr>
            <a:spLocks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789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3789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789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22250107-DD34-4AFB-A051-09357702F7B3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9459" name="2 Marcador de notas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>
              <a:spcBef>
                <a:spcPct val="0"/>
              </a:spcBef>
            </a:pPr>
            <a:endParaRPr lang="es-ES" smtClean="0"/>
          </a:p>
        </p:txBody>
      </p:sp>
      <p:sp>
        <p:nvSpPr>
          <p:cNvPr id="19460" name="3 Marcador de número de diapositiva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E999A15-307F-4FC6-9FA9-0882C09695DA}" type="slidenum">
              <a:rPr lang="es-ES" smtClean="0"/>
              <a:pPr/>
              <a:t>1</a:t>
            </a:fld>
            <a:endParaRPr lang="es-ES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ES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ES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ES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ES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s-E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E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E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E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E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E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ES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ES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E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26701A-A1BA-4973-83BF-1B92BA442099}" type="datetimeFigureOut">
              <a:rPr lang="en-US"/>
              <a:pPr>
                <a:defRPr/>
              </a:pPr>
              <a:t>10/27/2009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816296-EA6D-4E52-8CD9-3AB580EB93FC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  <p:transition spd="med"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79F216-5DCA-41B2-8ADD-86E99D8266BE}" type="datetimeFigureOut">
              <a:rPr lang="en-US"/>
              <a:pPr>
                <a:defRPr/>
              </a:pPr>
              <a:t>10/27/2009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1A1728-6ED8-457D-A75B-39FE2ADDDDB1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  <p:transition spd="med"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6E7F1F-6BF9-4255-AA1D-C3FC6F41E55D}" type="datetimeFigureOut">
              <a:rPr lang="en-US"/>
              <a:pPr>
                <a:defRPr/>
              </a:pPr>
              <a:t>10/27/2009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257233-68BF-4F4E-858D-C2B8EA4CD024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  <p:transition spd="med">
    <p:zo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D14087-6528-4E0E-A3F1-B36D4612596C}" type="datetimeFigureOut">
              <a:rPr lang="en-US"/>
              <a:pPr>
                <a:defRPr/>
              </a:pPr>
              <a:t>10/27/2009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77DF2F-F73D-48C2-9870-8CF3C16A496D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  <p:transition spd="med"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38913F-B552-4483-A29A-E9330994CB2E}" type="datetimeFigureOut">
              <a:rPr lang="en-US"/>
              <a:pPr>
                <a:defRPr/>
              </a:pPr>
              <a:t>10/27/2009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3561BF-3B6D-4CD4-9CE9-6D70D57B8367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  <p:transition spd="med"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3F7A97-E2C2-4B16-A90A-AB6201F68FA7}" type="datetimeFigureOut">
              <a:rPr lang="en-US"/>
              <a:pPr>
                <a:defRPr/>
              </a:pPr>
              <a:t>10/27/2009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83A0E3-1D71-4DA3-8067-E748A1D910B9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  <p:transition spd="med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E8BFB3-6563-4D3F-8608-B2B148822300}" type="datetimeFigureOut">
              <a:rPr lang="en-US"/>
              <a:pPr>
                <a:defRPr/>
              </a:pPr>
              <a:t>10/27/2009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BB4F92-A317-47BA-898A-6F4A1D545ADA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  <p:transition spd="med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237327-BD9C-4915-BF71-ED6636C6BFEE}" type="datetimeFigureOut">
              <a:rPr lang="en-US"/>
              <a:pPr>
                <a:defRPr/>
              </a:pPr>
              <a:t>10/27/2009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D7C79A-86F5-45F0-B498-AB1CB1A5202C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  <p:transition spd="med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11903D-5CBB-4635-AFE7-355B77E7A6B1}" type="datetimeFigureOut">
              <a:rPr lang="en-US"/>
              <a:pPr>
                <a:defRPr/>
              </a:pPr>
              <a:t>10/27/2009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2CBC52-D91F-46FA-B4B2-446C05F4FE4E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  <p:transition spd="med">
    <p:zo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DC6369-4D73-433E-82D2-E0C57799B250}" type="datetimeFigureOut">
              <a:rPr lang="en-US"/>
              <a:pPr>
                <a:defRPr/>
              </a:pPr>
              <a:t>10/27/2009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C82451-D9F8-4C22-8BDA-753A230C5137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  <p:transition spd="med"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295ED1-D3D6-44ED-A806-64607C2D3E06}" type="datetimeFigureOut">
              <a:rPr lang="en-US"/>
              <a:pPr>
                <a:defRPr/>
              </a:pPr>
              <a:t>10/27/2009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BE58F1-734D-484C-A850-C60C3614D609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  <p:transition spd="med"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5578950F-264F-4B82-9B65-342BB81C7919}" type="datetimeFigureOut">
              <a:rPr lang="en-US"/>
              <a:pPr>
                <a:defRPr/>
              </a:pPr>
              <a:t>10/27/2009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DC56D581-78DA-4EF0-92DD-4619ED441D11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zoom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1 Título"/>
          <p:cNvSpPr>
            <a:spLocks noGrp="1"/>
          </p:cNvSpPr>
          <p:nvPr>
            <p:ph type="ctrTitle"/>
          </p:nvPr>
        </p:nvSpPr>
        <p:spPr>
          <a:xfrm>
            <a:off x="733425" y="2290763"/>
            <a:ext cx="7820025" cy="1071562"/>
          </a:xfrm>
        </p:spPr>
        <p:txBody>
          <a:bodyPr/>
          <a:lstStyle/>
          <a:p>
            <a:pPr eaLnBrk="1" hangingPunct="1"/>
            <a:r>
              <a:rPr lang="es-MX" smtClean="0"/>
              <a:t>Curso: </a:t>
            </a:r>
            <a:r>
              <a:rPr lang="es-MX" smtClean="0">
                <a:latin typeface="Myriad Pro" pitchFamily="1" charset="0"/>
              </a:rPr>
              <a:t>Administración</a:t>
            </a:r>
            <a:r>
              <a:rPr lang="es-MX" smtClean="0"/>
              <a:t> I</a:t>
            </a:r>
            <a:endParaRPr lang="es-ES" smtClean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447800" y="3505200"/>
            <a:ext cx="6500813" cy="642938"/>
          </a:xfrm>
        </p:spPr>
        <p:txBody>
          <a:bodyPr/>
          <a:lstStyle/>
          <a:p>
            <a:pPr eaLnBrk="1" hangingPunct="1">
              <a:defRPr/>
            </a:pPr>
            <a:r>
              <a:rPr lang="es-MX" dirty="0" smtClean="0">
                <a:latin typeface="Myriad Pro"/>
              </a:rPr>
              <a:t>Tema:</a:t>
            </a:r>
            <a:r>
              <a:rPr lang="es-MX" dirty="0" smtClean="0"/>
              <a:t> </a:t>
            </a:r>
            <a:r>
              <a:rPr lang="es-MX" b="1" dirty="0" smtClean="0">
                <a:latin typeface="Myriad Pro"/>
              </a:rPr>
              <a:t>Responsabilidad Social</a:t>
            </a:r>
            <a:endParaRPr lang="es-ES" b="1" dirty="0">
              <a:latin typeface="Myriad Pro"/>
            </a:endParaRPr>
          </a:p>
        </p:txBody>
      </p:sp>
      <p:pic>
        <p:nvPicPr>
          <p:cNvPr id="2052" name="Picture 2" descr="C:\CSPHF - Hilda Flores\Url\Logo\LOGO LETRAS AZUL U R L (05may05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63775" y="428625"/>
            <a:ext cx="4594225" cy="1624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6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0" y="6356350"/>
            <a:ext cx="9144000" cy="501650"/>
          </a:xfrm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s-GT" smtClean="0">
                <a:solidFill>
                  <a:srgbClr val="898989"/>
                </a:solidFill>
              </a:rPr>
              <a:t>© Universidad Rafael Landívar. Todos los derechos reservados.</a:t>
            </a:r>
            <a:endParaRPr lang="es-ES" smtClean="0">
              <a:solidFill>
                <a:srgbClr val="898989"/>
              </a:solidFill>
            </a:endParaRPr>
          </a:p>
        </p:txBody>
      </p:sp>
      <p:pic>
        <p:nvPicPr>
          <p:cNvPr id="2054" name="Picture 8" descr="logoAdmi.pn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286000" y="4953000"/>
            <a:ext cx="4767263" cy="81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1" name="Text Box 5"/>
          <p:cNvSpPr txBox="1">
            <a:spLocks noChangeArrowheads="1"/>
          </p:cNvSpPr>
          <p:nvPr/>
        </p:nvSpPr>
        <p:spPr bwMode="auto">
          <a:xfrm>
            <a:off x="914400" y="762000"/>
            <a:ext cx="6781800" cy="466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000" b="1">
                <a:solidFill>
                  <a:schemeClr val="tx2"/>
                </a:solidFill>
                <a:latin typeface="Myriad Pro" pitchFamily="1" charset="0"/>
              </a:rPr>
              <a:t>Ética de la teoría de la Justicia:</a:t>
            </a:r>
            <a:r>
              <a:rPr lang="en-US" sz="3000">
                <a:solidFill>
                  <a:schemeClr val="tx2"/>
                </a:solidFill>
                <a:latin typeface="Myriad Pro" pitchFamily="1" charset="0"/>
              </a:rPr>
              <a:t> aplicación de las reglas de manera justa e imparcial siguiendo las normas y lineamiento legales.</a:t>
            </a:r>
          </a:p>
          <a:p>
            <a:endParaRPr lang="en-US" sz="3000">
              <a:solidFill>
                <a:schemeClr val="tx2"/>
              </a:solidFill>
              <a:latin typeface="Myriad Pro" pitchFamily="1" charset="0"/>
            </a:endParaRPr>
          </a:p>
          <a:p>
            <a:r>
              <a:rPr lang="en-US" sz="3000" b="1">
                <a:solidFill>
                  <a:schemeClr val="tx2"/>
                </a:solidFill>
                <a:latin typeface="Myriad Pro" pitchFamily="1" charset="0"/>
              </a:rPr>
              <a:t>Contratos sociales integrados:</a:t>
            </a:r>
            <a:r>
              <a:rPr lang="en-US" sz="3000">
                <a:solidFill>
                  <a:schemeClr val="tx2"/>
                </a:solidFill>
                <a:latin typeface="Myriad Pro" pitchFamily="1" charset="0"/>
              </a:rPr>
              <a:t> </a:t>
            </a:r>
          </a:p>
          <a:p>
            <a:r>
              <a:rPr lang="en-US" sz="3000">
                <a:solidFill>
                  <a:schemeClr val="tx2"/>
                </a:solidFill>
                <a:latin typeface="Myriad Pro" pitchFamily="1" charset="0"/>
              </a:rPr>
              <a:t>las decisiones morales deben basarse </a:t>
            </a:r>
          </a:p>
          <a:p>
            <a:r>
              <a:rPr lang="en-US" sz="3000">
                <a:solidFill>
                  <a:schemeClr val="tx2"/>
                </a:solidFill>
                <a:latin typeface="Myriad Pro" pitchFamily="1" charset="0"/>
              </a:rPr>
              <a:t>en normas éticas de las industrias </a:t>
            </a:r>
          </a:p>
          <a:p>
            <a:r>
              <a:rPr lang="en-US" sz="3000">
                <a:solidFill>
                  <a:schemeClr val="tx2"/>
                </a:solidFill>
                <a:latin typeface="Myriad Pro" pitchFamily="1" charset="0"/>
              </a:rPr>
              <a:t>y comunidades para determinar lo </a:t>
            </a:r>
          </a:p>
          <a:p>
            <a:r>
              <a:rPr lang="en-US" sz="3000">
                <a:solidFill>
                  <a:schemeClr val="tx2"/>
                </a:solidFill>
                <a:latin typeface="Myriad Pro" pitchFamily="1" charset="0"/>
              </a:rPr>
              <a:t>que constituye lo correcto o incorrecto.</a:t>
            </a:r>
            <a:endParaRPr lang="en-US">
              <a:latin typeface="Calibri" pitchFamily="34" charset="0"/>
            </a:endParaRPr>
          </a:p>
        </p:txBody>
      </p:sp>
      <p:sp>
        <p:nvSpPr>
          <p:cNvPr id="11267" name="6 Marcador de pie de página"/>
          <p:cNvSpPr txBox="1">
            <a:spLocks noGrp="1"/>
          </p:cNvSpPr>
          <p:nvPr/>
        </p:nvSpPr>
        <p:spPr bwMode="auto">
          <a:xfrm>
            <a:off x="2971800" y="6477000"/>
            <a:ext cx="38100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s-GT" sz="1000">
                <a:solidFill>
                  <a:schemeClr val="bg1"/>
                </a:solidFill>
                <a:latin typeface="Calibri" pitchFamily="34" charset="0"/>
              </a:rPr>
              <a:t>© Universidad Rafael Landívar. Todos los derechos reservados.</a:t>
            </a:r>
            <a:endParaRPr lang="es-ES" sz="1000">
              <a:solidFill>
                <a:schemeClr val="bg1"/>
              </a:solidFill>
              <a:latin typeface="Calibri" pitchFamily="34" charset="0"/>
            </a:endParaRPr>
          </a:p>
        </p:txBody>
      </p:sp>
    </p:spTree>
  </p:cSld>
  <p:clrMapOvr>
    <a:masterClrMapping/>
  </p:clrMapOvr>
  <p:transition spd="med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2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2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92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2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2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92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2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2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2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2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92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92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22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22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922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922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922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922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title"/>
          </p:nvPr>
        </p:nvSpPr>
        <p:spPr>
          <a:xfrm>
            <a:off x="457200" y="5562600"/>
            <a:ext cx="2514600" cy="1096963"/>
          </a:xfrm>
        </p:spPr>
        <p:txBody>
          <a:bodyPr/>
          <a:lstStyle/>
          <a:p>
            <a:pPr algn="l" eaLnBrk="1" hangingPunct="1"/>
            <a:r>
              <a:rPr lang="en-US" b="1" smtClean="0">
                <a:solidFill>
                  <a:srgbClr val="003081"/>
                </a:solidFill>
                <a:latin typeface="Myriad Pro" pitchFamily="1" charset="0"/>
              </a:rPr>
              <a:t>Valores</a:t>
            </a:r>
            <a:endParaRPr lang="en-US" b="1" smtClean="0">
              <a:solidFill>
                <a:srgbClr val="003081"/>
              </a:solidFill>
              <a:latin typeface="Comfortaa Thin" pitchFamily="1" charset="0"/>
            </a:endParaRPr>
          </a:p>
        </p:txBody>
      </p:sp>
      <p:sp>
        <p:nvSpPr>
          <p:cNvPr id="10244" name="Rectangle 4"/>
          <p:cNvSpPr>
            <a:spLocks noChangeArrowheads="1"/>
          </p:cNvSpPr>
          <p:nvPr/>
        </p:nvSpPr>
        <p:spPr bwMode="auto">
          <a:xfrm>
            <a:off x="1981200" y="914400"/>
            <a:ext cx="6162675" cy="1036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300">
                <a:solidFill>
                  <a:schemeClr val="tx2"/>
                </a:solidFill>
                <a:latin typeface="Myriad Pro" pitchFamily="1" charset="0"/>
              </a:rPr>
              <a:t>     </a:t>
            </a:r>
            <a:r>
              <a:rPr lang="en-US" sz="2900">
                <a:solidFill>
                  <a:schemeClr val="tx2"/>
                </a:solidFill>
                <a:latin typeface="Myriad Pro" pitchFamily="1" charset="0"/>
              </a:rPr>
              <a:t>Convicciones básicas        </a:t>
            </a:r>
          </a:p>
          <a:p>
            <a:r>
              <a:rPr lang="en-US" sz="2900">
                <a:solidFill>
                  <a:schemeClr val="tx2"/>
                </a:solidFill>
                <a:latin typeface="Myriad Pro" pitchFamily="1" charset="0"/>
              </a:rPr>
              <a:t> sobre lo correcto e incorrecto.</a:t>
            </a:r>
            <a:r>
              <a:rPr lang="en-US">
                <a:solidFill>
                  <a:schemeClr val="tx2"/>
                </a:solidFill>
                <a:latin typeface="Myriad Pro" pitchFamily="1" charset="0"/>
              </a:rPr>
              <a:t> </a:t>
            </a:r>
            <a:endParaRPr lang="en-US">
              <a:latin typeface="Calibri" pitchFamily="34" charset="0"/>
            </a:endParaRPr>
          </a:p>
        </p:txBody>
      </p:sp>
      <p:sp>
        <p:nvSpPr>
          <p:cNvPr id="10245" name="Rectangle 5"/>
          <p:cNvSpPr>
            <a:spLocks noChangeArrowheads="1"/>
          </p:cNvSpPr>
          <p:nvPr/>
        </p:nvSpPr>
        <p:spPr bwMode="auto">
          <a:xfrm>
            <a:off x="1752600" y="2209800"/>
            <a:ext cx="6934200" cy="3529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10000"/>
              </a:lnSpc>
            </a:pPr>
            <a:r>
              <a:rPr lang="en-US" sz="3500">
                <a:solidFill>
                  <a:schemeClr val="tx2"/>
                </a:solidFill>
                <a:latin typeface="Myriad Pro" pitchFamily="1" charset="0"/>
              </a:rPr>
              <a:t> </a:t>
            </a:r>
            <a:r>
              <a:rPr lang="en-US" sz="3200">
                <a:solidFill>
                  <a:schemeClr val="tx2"/>
                </a:solidFill>
                <a:latin typeface="Myriad Pro" pitchFamily="1" charset="0"/>
              </a:rPr>
              <a:t>Características de los individuos</a:t>
            </a:r>
            <a:endParaRPr lang="en-US" sz="3400">
              <a:solidFill>
                <a:schemeClr val="tx2"/>
              </a:solidFill>
              <a:latin typeface="Myriad Pro" pitchFamily="1" charset="0"/>
            </a:endParaRPr>
          </a:p>
          <a:p>
            <a:pPr>
              <a:lnSpc>
                <a:spcPct val="110000"/>
              </a:lnSpc>
            </a:pPr>
            <a:r>
              <a:rPr lang="en-US" sz="3400">
                <a:solidFill>
                  <a:schemeClr val="tx2"/>
                </a:solidFill>
                <a:latin typeface="Myriad Pro" pitchFamily="1" charset="0"/>
              </a:rPr>
              <a:t> Firmeza del ego</a:t>
            </a:r>
          </a:p>
          <a:p>
            <a:pPr>
              <a:lnSpc>
                <a:spcPct val="110000"/>
              </a:lnSpc>
            </a:pPr>
            <a:r>
              <a:rPr lang="en-US" sz="3400">
                <a:solidFill>
                  <a:schemeClr val="tx2"/>
                </a:solidFill>
                <a:latin typeface="Myriad Pro" pitchFamily="1" charset="0"/>
              </a:rPr>
              <a:t> Sede de control</a:t>
            </a:r>
          </a:p>
          <a:p>
            <a:pPr>
              <a:lnSpc>
                <a:spcPct val="110000"/>
              </a:lnSpc>
            </a:pPr>
            <a:r>
              <a:rPr lang="en-US" sz="3400">
                <a:solidFill>
                  <a:schemeClr val="tx2"/>
                </a:solidFill>
                <a:latin typeface="Myriad Pro" pitchFamily="1" charset="0"/>
              </a:rPr>
              <a:t>  Variables estructurales</a:t>
            </a:r>
          </a:p>
          <a:p>
            <a:pPr>
              <a:lnSpc>
                <a:spcPct val="110000"/>
              </a:lnSpc>
            </a:pPr>
            <a:r>
              <a:rPr lang="en-US" sz="3400">
                <a:solidFill>
                  <a:schemeClr val="tx2"/>
                </a:solidFill>
                <a:latin typeface="Myriad Pro" pitchFamily="1" charset="0"/>
              </a:rPr>
              <a:t>   Cultura de la organización</a:t>
            </a:r>
          </a:p>
          <a:p>
            <a:pPr>
              <a:lnSpc>
                <a:spcPct val="110000"/>
              </a:lnSpc>
            </a:pPr>
            <a:r>
              <a:rPr lang="en-US" sz="3400">
                <a:solidFill>
                  <a:schemeClr val="tx2"/>
                </a:solidFill>
                <a:latin typeface="Myriad Pro" pitchFamily="1" charset="0"/>
              </a:rPr>
              <a:t>    Intensidad del problema</a:t>
            </a:r>
          </a:p>
        </p:txBody>
      </p:sp>
      <p:sp>
        <p:nvSpPr>
          <p:cNvPr id="12293" name="6 Marcador de pie de página"/>
          <p:cNvSpPr txBox="1">
            <a:spLocks noGrp="1"/>
          </p:cNvSpPr>
          <p:nvPr/>
        </p:nvSpPr>
        <p:spPr bwMode="auto">
          <a:xfrm>
            <a:off x="3352800" y="6477000"/>
            <a:ext cx="38100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s-GT" sz="1000">
                <a:solidFill>
                  <a:schemeClr val="accent1"/>
                </a:solidFill>
                <a:latin typeface="Calibri" pitchFamily="34" charset="0"/>
              </a:rPr>
              <a:t>© Universidad Rafael Landívar. Todos los derechos reservados.</a:t>
            </a:r>
            <a:endParaRPr lang="es-ES" sz="1000">
              <a:solidFill>
                <a:schemeClr val="accent1"/>
              </a:solidFill>
              <a:latin typeface="Calibri" pitchFamily="34" charset="0"/>
            </a:endParaRPr>
          </a:p>
        </p:txBody>
      </p:sp>
    </p:spTree>
  </p:cSld>
  <p:clrMapOvr>
    <a:masterClrMapping/>
  </p:clrMapOvr>
  <p:transition spd="med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2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2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2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2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024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24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024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24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024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024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024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024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2" grpId="0"/>
      <p:bldP spid="1024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/>
          </p:nvPr>
        </p:nvSpPr>
        <p:spPr>
          <a:xfrm>
            <a:off x="3810000" y="198438"/>
            <a:ext cx="4876800" cy="1020762"/>
          </a:xfrm>
        </p:spPr>
        <p:txBody>
          <a:bodyPr/>
          <a:lstStyle/>
          <a:p>
            <a:pPr eaLnBrk="1" hangingPunct="1"/>
            <a:r>
              <a:rPr lang="en-US" sz="4000" b="1" smtClean="0">
                <a:solidFill>
                  <a:srgbClr val="003081"/>
                </a:solidFill>
                <a:latin typeface="Myriad Pro" pitchFamily="1" charset="0"/>
              </a:rPr>
              <a:t>Como fomentar</a:t>
            </a:r>
            <a:r>
              <a:rPr lang="en-US" sz="4000" smtClean="0">
                <a:solidFill>
                  <a:srgbClr val="003081"/>
                </a:solidFill>
                <a:latin typeface="Myriad Pro" pitchFamily="1" charset="0"/>
              </a:rPr>
              <a:t/>
            </a:r>
            <a:br>
              <a:rPr lang="en-US" sz="4000" smtClean="0">
                <a:solidFill>
                  <a:srgbClr val="003081"/>
                </a:solidFill>
                <a:latin typeface="Myriad Pro" pitchFamily="1" charset="0"/>
              </a:rPr>
            </a:br>
            <a:r>
              <a:rPr lang="en-US" sz="4000" b="1" smtClean="0">
                <a:solidFill>
                  <a:srgbClr val="003081"/>
                </a:solidFill>
                <a:latin typeface="Myriad Pro" pitchFamily="1" charset="0"/>
              </a:rPr>
              <a:t>la conducta </a:t>
            </a:r>
            <a:r>
              <a:rPr lang="en-US" altLang="ja-JP" sz="4000" b="1" smtClean="0">
                <a:solidFill>
                  <a:srgbClr val="003081"/>
                </a:solidFill>
                <a:latin typeface="Myriad Pro" pitchFamily="1" charset="0"/>
                <a:ea typeface="바탕" pitchFamily="1" charset="-127"/>
              </a:rPr>
              <a:t>Ét</a:t>
            </a:r>
            <a:r>
              <a:rPr lang="es-ES" sz="4000" b="1" smtClean="0">
                <a:solidFill>
                  <a:srgbClr val="003081"/>
                </a:solidFill>
                <a:latin typeface="Myriad Pro" pitchFamily="1" charset="0"/>
              </a:rPr>
              <a:t>i</a:t>
            </a:r>
            <a:r>
              <a:rPr lang="en-US" sz="4000" b="1" smtClean="0">
                <a:solidFill>
                  <a:srgbClr val="003081"/>
                </a:solidFill>
                <a:latin typeface="Myriad Pro" pitchFamily="1" charset="0"/>
              </a:rPr>
              <a:t>ca</a:t>
            </a:r>
            <a:endParaRPr lang="en-US" b="1" smtClean="0">
              <a:solidFill>
                <a:srgbClr val="003081"/>
              </a:solidFill>
              <a:latin typeface="Comfortaa Thin" pitchFamily="1" charset="0"/>
            </a:endParaRPr>
          </a:p>
        </p:txBody>
      </p:sp>
      <p:sp>
        <p:nvSpPr>
          <p:cNvPr id="11269" name="Rectangle 5"/>
          <p:cNvSpPr>
            <a:spLocks noChangeArrowheads="1"/>
          </p:cNvSpPr>
          <p:nvPr/>
        </p:nvSpPr>
        <p:spPr bwMode="auto">
          <a:xfrm>
            <a:off x="1295400" y="2003425"/>
            <a:ext cx="5062538" cy="989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ts val="3100"/>
              </a:lnSpc>
            </a:pPr>
            <a:r>
              <a:rPr lang="en-US" sz="3300">
                <a:solidFill>
                  <a:schemeClr val="tx2"/>
                </a:solidFill>
                <a:latin typeface="Myriad Pro" pitchFamily="1" charset="0"/>
              </a:rPr>
              <a:t>Selecci</a:t>
            </a:r>
            <a:r>
              <a:rPr lang="en-US" altLang="ja-JP" sz="3300">
                <a:solidFill>
                  <a:schemeClr val="tx2"/>
                </a:solidFill>
              </a:rPr>
              <a:t>ó</a:t>
            </a:r>
            <a:r>
              <a:rPr lang="en-US" sz="3300">
                <a:solidFill>
                  <a:schemeClr val="tx2"/>
                </a:solidFill>
                <a:latin typeface="Myriad Pro" pitchFamily="1" charset="0"/>
              </a:rPr>
              <a:t>n de empleados</a:t>
            </a:r>
          </a:p>
          <a:p>
            <a:endParaRPr lang="en-US" sz="3300">
              <a:solidFill>
                <a:schemeClr val="tx2"/>
              </a:solidFill>
              <a:latin typeface="Myriad Pro" pitchFamily="1" charset="0"/>
            </a:endParaRPr>
          </a:p>
        </p:txBody>
      </p:sp>
      <p:sp>
        <p:nvSpPr>
          <p:cNvPr id="11270" name="Rectangle 6"/>
          <p:cNvSpPr>
            <a:spLocks noChangeArrowheads="1"/>
          </p:cNvSpPr>
          <p:nvPr/>
        </p:nvSpPr>
        <p:spPr bwMode="auto">
          <a:xfrm>
            <a:off x="1371600" y="2743200"/>
            <a:ext cx="3108325" cy="595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300">
                <a:solidFill>
                  <a:schemeClr val="tx2"/>
                </a:solidFill>
                <a:latin typeface="Myriad Pro" pitchFamily="1" charset="0"/>
              </a:rPr>
              <a:t>C</a:t>
            </a:r>
            <a:r>
              <a:rPr lang="en-US" altLang="ja-JP" sz="3300">
                <a:solidFill>
                  <a:schemeClr val="tx2"/>
                </a:solidFill>
              </a:rPr>
              <a:t>ó</a:t>
            </a:r>
            <a:r>
              <a:rPr lang="en-US" sz="3300">
                <a:solidFill>
                  <a:schemeClr val="tx2"/>
                </a:solidFill>
                <a:latin typeface="Myriad Pro" pitchFamily="1" charset="0"/>
              </a:rPr>
              <a:t>digos de </a:t>
            </a:r>
            <a:r>
              <a:rPr lang="en-US" altLang="ja-JP" sz="3300">
                <a:solidFill>
                  <a:schemeClr val="tx2"/>
                </a:solidFill>
              </a:rPr>
              <a:t>é</a:t>
            </a:r>
            <a:r>
              <a:rPr lang="en-US" sz="3300">
                <a:solidFill>
                  <a:schemeClr val="tx2"/>
                </a:solidFill>
                <a:latin typeface="Myriad Pro" pitchFamily="1" charset="0"/>
              </a:rPr>
              <a:t>tica</a:t>
            </a:r>
          </a:p>
        </p:txBody>
      </p:sp>
      <p:sp>
        <p:nvSpPr>
          <p:cNvPr id="11271" name="Rectangle 7"/>
          <p:cNvSpPr>
            <a:spLocks noChangeArrowheads="1"/>
          </p:cNvSpPr>
          <p:nvPr/>
        </p:nvSpPr>
        <p:spPr bwMode="auto">
          <a:xfrm>
            <a:off x="1371600" y="3505200"/>
            <a:ext cx="4543425" cy="595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300">
                <a:solidFill>
                  <a:schemeClr val="tx2"/>
                </a:solidFill>
                <a:latin typeface="Myriad Pro" pitchFamily="1" charset="0"/>
              </a:rPr>
              <a:t>Liderazgo de la direcci</a:t>
            </a:r>
            <a:r>
              <a:rPr lang="en-US" altLang="ja-JP" sz="3300">
                <a:solidFill>
                  <a:schemeClr val="tx2"/>
                </a:solidFill>
              </a:rPr>
              <a:t>ó</a:t>
            </a:r>
            <a:r>
              <a:rPr lang="en-US" sz="3300">
                <a:solidFill>
                  <a:schemeClr val="tx2"/>
                </a:solidFill>
                <a:latin typeface="Myriad Pro" pitchFamily="1" charset="0"/>
              </a:rPr>
              <a:t>n</a:t>
            </a:r>
          </a:p>
        </p:txBody>
      </p:sp>
      <p:sp>
        <p:nvSpPr>
          <p:cNvPr id="11272" name="Rectangle 8"/>
          <p:cNvSpPr>
            <a:spLocks noChangeArrowheads="1"/>
          </p:cNvSpPr>
          <p:nvPr/>
        </p:nvSpPr>
        <p:spPr bwMode="auto">
          <a:xfrm>
            <a:off x="1371600" y="4267200"/>
            <a:ext cx="5345113" cy="595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300">
                <a:solidFill>
                  <a:schemeClr val="tx2"/>
                </a:solidFill>
                <a:latin typeface="Myriad Pro" pitchFamily="1" charset="0"/>
              </a:rPr>
              <a:t>Evaluaciones del desempeño </a:t>
            </a:r>
          </a:p>
        </p:txBody>
      </p:sp>
      <p:sp>
        <p:nvSpPr>
          <p:cNvPr id="11273" name="Rectangle 9"/>
          <p:cNvSpPr>
            <a:spLocks noChangeArrowheads="1"/>
          </p:cNvSpPr>
          <p:nvPr/>
        </p:nvSpPr>
        <p:spPr bwMode="auto">
          <a:xfrm>
            <a:off x="1371600" y="5029200"/>
            <a:ext cx="3927475" cy="595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300">
                <a:solidFill>
                  <a:schemeClr val="tx2"/>
                </a:solidFill>
                <a:latin typeface="Myriad Pro" pitchFamily="1" charset="0"/>
              </a:rPr>
              <a:t>Capacitaci</a:t>
            </a:r>
            <a:r>
              <a:rPr lang="en-US" altLang="ja-JP" sz="3300">
                <a:solidFill>
                  <a:schemeClr val="tx2"/>
                </a:solidFill>
              </a:rPr>
              <a:t>ó</a:t>
            </a:r>
            <a:r>
              <a:rPr lang="en-US" sz="3300">
                <a:solidFill>
                  <a:schemeClr val="tx2"/>
                </a:solidFill>
                <a:latin typeface="Myriad Pro" pitchFamily="1" charset="0"/>
              </a:rPr>
              <a:t>n en </a:t>
            </a:r>
            <a:r>
              <a:rPr lang="en-US" altLang="ja-JP" sz="3300">
                <a:solidFill>
                  <a:schemeClr val="tx2"/>
                </a:solidFill>
              </a:rPr>
              <a:t>é</a:t>
            </a:r>
            <a:r>
              <a:rPr lang="en-US" sz="3300">
                <a:solidFill>
                  <a:schemeClr val="tx2"/>
                </a:solidFill>
                <a:latin typeface="Myriad Pro" pitchFamily="1" charset="0"/>
              </a:rPr>
              <a:t>tica</a:t>
            </a:r>
          </a:p>
        </p:txBody>
      </p:sp>
      <p:sp>
        <p:nvSpPr>
          <p:cNvPr id="11274" name="Rectangle 10"/>
          <p:cNvSpPr>
            <a:spLocks noChangeArrowheads="1"/>
          </p:cNvSpPr>
          <p:nvPr/>
        </p:nvSpPr>
        <p:spPr bwMode="auto">
          <a:xfrm>
            <a:off x="1447800" y="5791200"/>
            <a:ext cx="3425825" cy="595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300">
                <a:solidFill>
                  <a:schemeClr val="tx2"/>
                </a:solidFill>
                <a:latin typeface="Myriad Pro" pitchFamily="1" charset="0"/>
              </a:rPr>
              <a:t>Auditorias sociales</a:t>
            </a:r>
          </a:p>
        </p:txBody>
      </p:sp>
      <p:sp>
        <p:nvSpPr>
          <p:cNvPr id="13321" name="6 Marcador de pie de página"/>
          <p:cNvSpPr txBox="1">
            <a:spLocks noGrp="1"/>
          </p:cNvSpPr>
          <p:nvPr/>
        </p:nvSpPr>
        <p:spPr bwMode="auto">
          <a:xfrm>
            <a:off x="2895600" y="6553200"/>
            <a:ext cx="38100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s-GT" sz="1000">
                <a:solidFill>
                  <a:schemeClr val="tx2"/>
                </a:solidFill>
                <a:latin typeface="Calibri" pitchFamily="34" charset="0"/>
              </a:rPr>
              <a:t>© Universidad Rafael Landívar. Todos los derechos reservados.</a:t>
            </a:r>
            <a:endParaRPr lang="es-ES" sz="1000">
              <a:solidFill>
                <a:schemeClr val="tx2"/>
              </a:solidFill>
              <a:latin typeface="Calibri" pitchFamily="34" charset="0"/>
            </a:endParaRPr>
          </a:p>
        </p:txBody>
      </p:sp>
    </p:spTree>
  </p:cSld>
  <p:clrMapOvr>
    <a:masterClrMapping/>
  </p:clrMapOvr>
  <p:transition spd="med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6" grpId="0"/>
      <p:bldP spid="11269" grpId="0"/>
      <p:bldP spid="11270" grpId="0"/>
      <p:bldP spid="11271" grpId="0"/>
      <p:bldP spid="11272" grpId="0"/>
      <p:bldP spid="11273" grpId="0"/>
      <p:bldP spid="1127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/>
          <p:cNvSpPr>
            <a:spLocks noGrp="1"/>
          </p:cNvSpPr>
          <p:nvPr>
            <p:ph type="title"/>
          </p:nvPr>
        </p:nvSpPr>
        <p:spPr>
          <a:xfrm>
            <a:off x="533400" y="609600"/>
            <a:ext cx="8229600" cy="1143000"/>
          </a:xfrm>
        </p:spPr>
        <p:txBody>
          <a:bodyPr/>
          <a:lstStyle/>
          <a:p>
            <a:pPr eaLnBrk="1" hangingPunct="1"/>
            <a:r>
              <a:rPr lang="en-US" sz="5400" b="1" smtClean="0">
                <a:solidFill>
                  <a:srgbClr val="003081"/>
                </a:solidFill>
                <a:latin typeface="Myriad Pro" pitchFamily="1" charset="0"/>
              </a:rPr>
              <a:t>C</a:t>
            </a:r>
            <a:r>
              <a:rPr lang="en-US" altLang="ja-JP" sz="5400" b="1" smtClean="0">
                <a:solidFill>
                  <a:srgbClr val="003081"/>
                </a:solidFill>
                <a:latin typeface="Myriad Pro" pitchFamily="1" charset="0"/>
                <a:ea typeface="바탕" pitchFamily="1" charset="-127"/>
              </a:rPr>
              <a:t>ód</a:t>
            </a:r>
            <a:r>
              <a:rPr lang="es-ES" sz="5400" b="1" smtClean="0">
                <a:solidFill>
                  <a:srgbClr val="003081"/>
                </a:solidFill>
                <a:latin typeface="Myriad Pro" pitchFamily="1" charset="0"/>
              </a:rPr>
              <a:t>i</a:t>
            </a:r>
            <a:r>
              <a:rPr lang="en-US" sz="5400" b="1" smtClean="0">
                <a:solidFill>
                  <a:srgbClr val="003081"/>
                </a:solidFill>
                <a:latin typeface="Myriad Pro" pitchFamily="1" charset="0"/>
              </a:rPr>
              <a:t>go de </a:t>
            </a:r>
            <a:r>
              <a:rPr lang="en-US" altLang="ja-JP" sz="5400" b="1" smtClean="0">
                <a:solidFill>
                  <a:srgbClr val="003081"/>
                </a:solidFill>
                <a:latin typeface="Myriad Pro" pitchFamily="1" charset="0"/>
              </a:rPr>
              <a:t>É</a:t>
            </a:r>
            <a:r>
              <a:rPr lang="en-US" sz="5400" b="1" smtClean="0">
                <a:solidFill>
                  <a:srgbClr val="003081"/>
                </a:solidFill>
                <a:latin typeface="Myriad Pro" pitchFamily="1" charset="0"/>
              </a:rPr>
              <a:t>tica</a:t>
            </a:r>
            <a:endParaRPr lang="en-US" b="1" smtClean="0">
              <a:solidFill>
                <a:srgbClr val="003081"/>
              </a:solidFill>
              <a:latin typeface="Comfortaa Thin" pitchFamily="1" charset="0"/>
            </a:endParaRPr>
          </a:p>
        </p:txBody>
      </p:sp>
      <p:sp>
        <p:nvSpPr>
          <p:cNvPr id="12292" name="Rectangle 4"/>
          <p:cNvSpPr>
            <a:spLocks noChangeArrowheads="1"/>
          </p:cNvSpPr>
          <p:nvPr/>
        </p:nvSpPr>
        <p:spPr bwMode="auto">
          <a:xfrm>
            <a:off x="1143000" y="2590800"/>
            <a:ext cx="6143625" cy="2105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3300">
                <a:solidFill>
                  <a:schemeClr val="tx2"/>
                </a:solidFill>
                <a:latin typeface="Myriad Pro" pitchFamily="1" charset="0"/>
              </a:rPr>
              <a:t>Declaración formal de los principios, valores y normas eticas a los que la organización espera que se adhieran los empleados.</a:t>
            </a:r>
          </a:p>
        </p:txBody>
      </p:sp>
      <p:sp>
        <p:nvSpPr>
          <p:cNvPr id="14340" name="6 Marcador de pie de página"/>
          <p:cNvSpPr txBox="1">
            <a:spLocks noGrp="1"/>
          </p:cNvSpPr>
          <p:nvPr/>
        </p:nvSpPr>
        <p:spPr bwMode="auto">
          <a:xfrm>
            <a:off x="3124200" y="6553200"/>
            <a:ext cx="38100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s-GT" sz="1000">
                <a:solidFill>
                  <a:schemeClr val="tx2"/>
                </a:solidFill>
                <a:latin typeface="Calibri" pitchFamily="34" charset="0"/>
              </a:rPr>
              <a:t>© Universidad Rafael Landívar. Todos los derechos reservados.</a:t>
            </a:r>
            <a:endParaRPr lang="es-ES" sz="1000">
              <a:solidFill>
                <a:schemeClr val="tx2"/>
              </a:solidFill>
              <a:latin typeface="Calibri" pitchFamily="34" charset="0"/>
            </a:endParaRPr>
          </a:p>
        </p:txBody>
      </p:sp>
    </p:spTree>
  </p:cSld>
  <p:clrMapOvr>
    <a:masterClrMapping/>
  </p:clrMapOvr>
  <p:transition spd="med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2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0" grpId="0"/>
      <p:bldP spid="1229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2000258" y="1785938"/>
            <a:ext cx="5214948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s-MX" dirty="0" smtClean="0">
                <a:solidFill>
                  <a:schemeClr val="tx2"/>
                </a:solidFill>
                <a:latin typeface="Tahoma" pitchFamily="34" charset="0"/>
                <a:cs typeface="Tahoma" pitchFamily="34" charset="0"/>
              </a:rPr>
              <a:t>M.A. Silvia </a:t>
            </a:r>
            <a:r>
              <a:rPr lang="es-MX" dirty="0">
                <a:solidFill>
                  <a:schemeClr val="tx2"/>
                </a:solidFill>
                <a:latin typeface="Tahoma" pitchFamily="34" charset="0"/>
                <a:cs typeface="Tahoma" pitchFamily="34" charset="0"/>
              </a:rPr>
              <a:t>de Giraldo.</a:t>
            </a:r>
          </a:p>
          <a:p>
            <a:r>
              <a:rPr lang="es-MX" dirty="0" smtClean="0">
                <a:solidFill>
                  <a:schemeClr val="tx2"/>
                </a:solidFill>
                <a:latin typeface="Tahoma" pitchFamily="34" charset="0"/>
                <a:cs typeface="Tahoma" pitchFamily="34" charset="0"/>
              </a:rPr>
              <a:t>Docente de la Facultad de Ciencias Económicas </a:t>
            </a:r>
          </a:p>
          <a:p>
            <a:r>
              <a:rPr lang="es-MX" dirty="0" smtClean="0">
                <a:solidFill>
                  <a:schemeClr val="tx2"/>
                </a:solidFill>
                <a:latin typeface="Tahoma" pitchFamily="34" charset="0"/>
                <a:cs typeface="Tahoma" pitchFamily="34" charset="0"/>
              </a:rPr>
              <a:t> y Empresariales</a:t>
            </a: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857250" y="857250"/>
            <a:ext cx="585787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MX" sz="4000" b="1" dirty="0" smtClean="0">
                <a:solidFill>
                  <a:schemeClr val="tx2"/>
                </a:solidFill>
                <a:latin typeface="Myriad Pro" pitchFamily="1" charset="0"/>
              </a:rPr>
              <a:t>Créditos</a:t>
            </a:r>
            <a:endParaRPr lang="es-MX" sz="4000" dirty="0">
              <a:solidFill>
                <a:schemeClr val="tx2"/>
              </a:solidFill>
              <a:latin typeface="Myriad Pro" pitchFamily="1" charset="0"/>
            </a:endParaRP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2214546" y="2951804"/>
            <a:ext cx="4929222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Font typeface="Arial" charset="0"/>
              <a:buChar char="•"/>
            </a:pPr>
            <a:r>
              <a:rPr lang="es-MX" dirty="0">
                <a:solidFill>
                  <a:schemeClr val="tx2"/>
                </a:solidFill>
                <a:latin typeface="Myriad Pro" pitchFamily="1" charset="0"/>
              </a:rPr>
              <a:t> </a:t>
            </a:r>
            <a:r>
              <a:rPr lang="es-MX" dirty="0">
                <a:solidFill>
                  <a:schemeClr val="tx2"/>
                </a:solidFill>
                <a:latin typeface="Tahoma" pitchFamily="34" charset="0"/>
                <a:cs typeface="Tahoma" pitchFamily="34" charset="0"/>
              </a:rPr>
              <a:t>www.sxc.hu</a:t>
            </a:r>
          </a:p>
          <a:p>
            <a:r>
              <a:rPr lang="es-MX" dirty="0">
                <a:solidFill>
                  <a:schemeClr val="tx2"/>
                </a:solidFill>
                <a:latin typeface="Tahoma" pitchFamily="34" charset="0"/>
                <a:cs typeface="Tahoma" pitchFamily="34" charset="0"/>
              </a:rPr>
              <a:t>  Imagen #1221258_64943204</a:t>
            </a:r>
          </a:p>
          <a:p>
            <a:r>
              <a:rPr lang="es-MX" dirty="0">
                <a:solidFill>
                  <a:schemeClr val="tx2"/>
                </a:solidFill>
                <a:latin typeface="Tahoma" pitchFamily="34" charset="0"/>
                <a:cs typeface="Tahoma" pitchFamily="34" charset="0"/>
              </a:rPr>
              <a:t>  Imagen # 1155576_79902602</a:t>
            </a:r>
          </a:p>
          <a:p>
            <a:endParaRPr lang="es-MX" dirty="0">
              <a:solidFill>
                <a:schemeClr val="tx2"/>
              </a:solidFill>
              <a:latin typeface="Tahoma" pitchFamily="34" charset="0"/>
              <a:cs typeface="Tahoma" pitchFamily="34" charset="0"/>
            </a:endParaRPr>
          </a:p>
          <a:p>
            <a:pPr>
              <a:buFont typeface="Arial" charset="0"/>
              <a:buChar char="•"/>
            </a:pPr>
            <a:r>
              <a:rPr lang="es-MX" dirty="0">
                <a:solidFill>
                  <a:schemeClr val="tx2"/>
                </a:solidFill>
                <a:latin typeface="Tahoma" pitchFamily="34" charset="0"/>
                <a:cs typeface="Tahoma" pitchFamily="34" charset="0"/>
              </a:rPr>
              <a:t> Fotografías RSU, archivo URL</a:t>
            </a:r>
          </a:p>
        </p:txBody>
      </p:sp>
      <p:sp>
        <p:nvSpPr>
          <p:cNvPr id="15365" name="6 Marcador de pie de página"/>
          <p:cNvSpPr txBox="1">
            <a:spLocks noGrp="1"/>
          </p:cNvSpPr>
          <p:nvPr/>
        </p:nvSpPr>
        <p:spPr bwMode="auto">
          <a:xfrm>
            <a:off x="2438400" y="5715000"/>
            <a:ext cx="38100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s-GT" sz="1000">
                <a:solidFill>
                  <a:schemeClr val="tx2"/>
                </a:solidFill>
                <a:latin typeface="Calibri" pitchFamily="34" charset="0"/>
              </a:rPr>
              <a:t>© Universidad Rafael Landívar. Todos los derechos reservados.</a:t>
            </a:r>
            <a:endParaRPr lang="es-ES" sz="1000">
              <a:solidFill>
                <a:schemeClr val="tx2"/>
              </a:solidFill>
              <a:latin typeface="Calibri" pitchFamily="34" charset="0"/>
            </a:endParaRPr>
          </a:p>
        </p:txBody>
      </p:sp>
      <p:sp>
        <p:nvSpPr>
          <p:cNvPr id="8" name="7 Rectángulo"/>
          <p:cNvSpPr/>
          <p:nvPr/>
        </p:nvSpPr>
        <p:spPr>
          <a:xfrm>
            <a:off x="2286000" y="4657563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s-GT" sz="1800" dirty="0" smtClean="0">
                <a:solidFill>
                  <a:schemeClr val="tx2"/>
                </a:solidFill>
                <a:latin typeface="Tahoma" pitchFamily="34" charset="0"/>
                <a:cs typeface="Tahoma" pitchFamily="34" charset="0"/>
              </a:rPr>
              <a:t>Integrantes Equipo de trabajo</a:t>
            </a:r>
            <a:br>
              <a:rPr lang="es-GT" sz="1800" dirty="0" smtClean="0">
                <a:solidFill>
                  <a:schemeClr val="tx2"/>
                </a:solidFill>
                <a:latin typeface="Tahoma" pitchFamily="34" charset="0"/>
                <a:cs typeface="Tahoma" pitchFamily="34" charset="0"/>
              </a:rPr>
            </a:br>
            <a:r>
              <a:rPr lang="es-GT" sz="1800" dirty="0" smtClean="0">
                <a:solidFill>
                  <a:schemeClr val="tx2"/>
                </a:solidFill>
                <a:latin typeface="Tahoma" pitchFamily="34" charset="0"/>
                <a:cs typeface="Tahoma" pitchFamily="34" charset="0"/>
              </a:rPr>
              <a:t>Facultad de Arquitectura y Diseño</a:t>
            </a:r>
            <a:br>
              <a:rPr lang="es-GT" sz="1800" dirty="0" smtClean="0">
                <a:solidFill>
                  <a:schemeClr val="tx2"/>
                </a:solidFill>
                <a:latin typeface="Tahoma" pitchFamily="34" charset="0"/>
                <a:cs typeface="Tahoma" pitchFamily="34" charset="0"/>
              </a:rPr>
            </a:br>
            <a:r>
              <a:rPr lang="es-GT" sz="1800" dirty="0" smtClean="0">
                <a:solidFill>
                  <a:srgbClr val="92D050"/>
                </a:solidFill>
                <a:latin typeface="Tahoma" pitchFamily="34" charset="0"/>
                <a:cs typeface="Tahoma" pitchFamily="34" charset="0"/>
              </a:rPr>
              <a:t/>
            </a:r>
            <a:br>
              <a:rPr lang="es-GT" sz="1800" dirty="0" smtClean="0">
                <a:solidFill>
                  <a:srgbClr val="92D050"/>
                </a:solidFill>
                <a:latin typeface="Tahoma" pitchFamily="34" charset="0"/>
                <a:cs typeface="Tahoma" pitchFamily="34" charset="0"/>
              </a:rPr>
            </a:br>
            <a:r>
              <a:rPr lang="es-GT" sz="1800" dirty="0" smtClean="0">
                <a:solidFill>
                  <a:srgbClr val="92D050"/>
                </a:solidFill>
                <a:latin typeface="Tahoma" pitchFamily="34" charset="0"/>
                <a:cs typeface="Tahoma" pitchFamily="34" charset="0"/>
              </a:rPr>
              <a:t>Christa M. Zúñiga Mata</a:t>
            </a:r>
            <a:endParaRPr lang="es-ES" dirty="0"/>
          </a:p>
        </p:txBody>
      </p:sp>
    </p:spTree>
  </p:cSld>
  <p:clrMapOvr>
    <a:masterClrMapping/>
  </p:clrMapOvr>
  <p:transition spd="med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186738" cy="5726112"/>
          </a:xfrm>
        </p:spPr>
        <p:txBody>
          <a:bodyPr/>
          <a:lstStyle/>
          <a:p>
            <a:r>
              <a:rPr lang="en-US" sz="2400" dirty="0" smtClean="0">
                <a:latin typeface="Tahoma" pitchFamily="34" charset="0"/>
                <a:cs typeface="Tahoma" pitchFamily="34" charset="0"/>
              </a:rPr>
              <a:t>Equipo de trabajo en la elaboración del material virtual</a:t>
            </a:r>
            <a:endParaRPr lang="en-US" sz="2400" dirty="0" smtClean="0">
              <a:solidFill>
                <a:srgbClr val="92D050"/>
              </a:solidFill>
              <a:latin typeface="Tahoma" pitchFamily="34" charset="0"/>
              <a:cs typeface="Tahoma" pitchFamily="34" charset="0"/>
            </a:endParaRPr>
          </a:p>
        </p:txBody>
      </p:sp>
      <p:pic>
        <p:nvPicPr>
          <p:cNvPr id="3" name="Picture 5" descr="Imagen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09600" y="4929198"/>
            <a:ext cx="1819260" cy="1076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4" descr="LOGOTIPO DEV.jp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57488" y="4500570"/>
            <a:ext cx="1857388" cy="1571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Imagen 2" descr="logo facultad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143504" y="4572008"/>
            <a:ext cx="1325562" cy="1500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zoom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1"/>
          <p:cNvSpPr>
            <a:spLocks noGrp="1"/>
          </p:cNvSpPr>
          <p:nvPr>
            <p:ph type="ctrTitle"/>
          </p:nvPr>
        </p:nvSpPr>
        <p:spPr>
          <a:xfrm>
            <a:off x="785813" y="4387850"/>
            <a:ext cx="7772400" cy="1470025"/>
          </a:xfrm>
        </p:spPr>
        <p:txBody>
          <a:bodyPr/>
          <a:lstStyle/>
          <a:p>
            <a:pPr eaLnBrk="1" hangingPunct="1"/>
            <a:r>
              <a:rPr lang="en-US" sz="5600" smtClean="0">
                <a:solidFill>
                  <a:schemeClr val="tx2"/>
                </a:solidFill>
                <a:latin typeface="Myriad Pro" pitchFamily="1" charset="0"/>
              </a:rPr>
              <a:t>Responsabilidad Social</a:t>
            </a:r>
            <a:endParaRPr lang="en-US" sz="5600" smtClean="0"/>
          </a:p>
        </p:txBody>
      </p:sp>
    </p:spTree>
  </p:cSld>
  <p:clrMapOvr>
    <a:masterClrMapping/>
  </p:clrMapOvr>
  <p:transition spd="med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3" name="Text Box 3"/>
          <p:cNvSpPr txBox="1">
            <a:spLocks noChangeArrowheads="1"/>
          </p:cNvSpPr>
          <p:nvPr/>
        </p:nvSpPr>
        <p:spPr bwMode="auto">
          <a:xfrm>
            <a:off x="1981200" y="381000"/>
            <a:ext cx="6324600" cy="731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200" b="1">
                <a:solidFill>
                  <a:schemeClr val="tx2"/>
                </a:solidFill>
              </a:rPr>
              <a:t>Responsabilidad Social</a:t>
            </a:r>
            <a:endParaRPr lang="en-US" sz="3600"/>
          </a:p>
        </p:txBody>
      </p:sp>
      <p:sp>
        <p:nvSpPr>
          <p:cNvPr id="25604" name="Text Box 4"/>
          <p:cNvSpPr txBox="1">
            <a:spLocks noChangeArrowheads="1"/>
          </p:cNvSpPr>
          <p:nvPr/>
        </p:nvSpPr>
        <p:spPr bwMode="auto">
          <a:xfrm>
            <a:off x="1905000" y="1219200"/>
            <a:ext cx="5105400" cy="595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300" b="1">
                <a:solidFill>
                  <a:schemeClr val="tx2"/>
                </a:solidFill>
                <a:latin typeface="Myriad Pro" pitchFamily="1" charset="0"/>
              </a:rPr>
              <a:t>Concepto Cl</a:t>
            </a:r>
            <a:r>
              <a:rPr lang="en-US" altLang="ja-JP" sz="3300" b="1">
                <a:solidFill>
                  <a:schemeClr val="tx2"/>
                </a:solidFill>
                <a:latin typeface="Myriad Pro" pitchFamily="1" charset="0"/>
              </a:rPr>
              <a:t>ásico</a:t>
            </a:r>
            <a:endParaRPr lang="en-US"/>
          </a:p>
        </p:txBody>
      </p:sp>
      <p:sp>
        <p:nvSpPr>
          <p:cNvPr id="25606" name="Text Box 6"/>
          <p:cNvSpPr txBox="1">
            <a:spLocks noChangeArrowheads="1"/>
          </p:cNvSpPr>
          <p:nvPr/>
        </p:nvSpPr>
        <p:spPr bwMode="auto">
          <a:xfrm>
            <a:off x="1371600" y="1752600"/>
            <a:ext cx="5638800" cy="1373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800">
                <a:solidFill>
                  <a:schemeClr val="tx2"/>
                </a:solidFill>
                <a:latin typeface="Myriad Pro" pitchFamily="1" charset="0"/>
              </a:rPr>
              <a:t>La </a:t>
            </a:r>
            <a:r>
              <a:rPr lang="en-US" altLang="ja-JP" sz="2800">
                <a:solidFill>
                  <a:schemeClr val="tx2"/>
                </a:solidFill>
                <a:latin typeface="Myriad Pro" pitchFamily="1" charset="0"/>
              </a:rPr>
              <a:t>única responsabilidad social de la Administración es obtener las mayores ganancias.</a:t>
            </a:r>
            <a:endParaRPr lang="en-US"/>
          </a:p>
        </p:txBody>
      </p:sp>
      <p:sp>
        <p:nvSpPr>
          <p:cNvPr id="25607" name="Text Box 7"/>
          <p:cNvSpPr txBox="1">
            <a:spLocks noChangeArrowheads="1"/>
          </p:cNvSpPr>
          <p:nvPr/>
        </p:nvSpPr>
        <p:spPr bwMode="auto">
          <a:xfrm>
            <a:off x="1219200" y="3886200"/>
            <a:ext cx="5638800" cy="2227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800">
                <a:solidFill>
                  <a:schemeClr val="tx2"/>
                </a:solidFill>
                <a:latin typeface="Myriad Pro" pitchFamily="1" charset="0"/>
              </a:rPr>
              <a:t>Idea que la responsabilidad social </a:t>
            </a:r>
          </a:p>
          <a:p>
            <a:pPr algn="ctr"/>
            <a:r>
              <a:rPr lang="en-US" sz="2800">
                <a:solidFill>
                  <a:schemeClr val="tx2"/>
                </a:solidFill>
                <a:latin typeface="Myriad Pro" pitchFamily="1" charset="0"/>
              </a:rPr>
              <a:t>de la administración va más allá </a:t>
            </a:r>
          </a:p>
          <a:p>
            <a:pPr algn="ctr"/>
            <a:r>
              <a:rPr lang="en-US" sz="2800">
                <a:solidFill>
                  <a:schemeClr val="tx2"/>
                </a:solidFill>
                <a:latin typeface="Myriad Pro" pitchFamily="1" charset="0"/>
              </a:rPr>
              <a:t>de hacer ganancias, es incluir la </a:t>
            </a:r>
          </a:p>
          <a:p>
            <a:pPr algn="ctr"/>
            <a:r>
              <a:rPr lang="en-US" sz="2800">
                <a:solidFill>
                  <a:schemeClr val="tx2"/>
                </a:solidFill>
                <a:latin typeface="Myriad Pro" pitchFamily="1" charset="0"/>
              </a:rPr>
              <a:t>defensa y el mejoramiento del </a:t>
            </a:r>
          </a:p>
          <a:p>
            <a:pPr algn="ctr"/>
            <a:r>
              <a:rPr lang="en-US" sz="2800">
                <a:solidFill>
                  <a:schemeClr val="tx2"/>
                </a:solidFill>
                <a:latin typeface="Myriad Pro" pitchFamily="1" charset="0"/>
              </a:rPr>
              <a:t>bienestar de la sociedad.</a:t>
            </a:r>
            <a:endParaRPr lang="en-US">
              <a:latin typeface="Calibri" pitchFamily="34" charset="0"/>
            </a:endParaRPr>
          </a:p>
        </p:txBody>
      </p:sp>
      <p:sp>
        <p:nvSpPr>
          <p:cNvPr id="25609" name="Text Box 9"/>
          <p:cNvSpPr txBox="1">
            <a:spLocks noChangeArrowheads="1"/>
          </p:cNvSpPr>
          <p:nvPr/>
        </p:nvSpPr>
        <p:spPr bwMode="auto">
          <a:xfrm>
            <a:off x="1143000" y="3352800"/>
            <a:ext cx="7010400" cy="595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300" b="1">
                <a:solidFill>
                  <a:schemeClr val="tx2"/>
                </a:solidFill>
                <a:latin typeface="Myriad Pro" pitchFamily="1" charset="0"/>
              </a:rPr>
              <a:t>Concepto Socioecon</a:t>
            </a:r>
            <a:r>
              <a:rPr lang="en-US" altLang="ja-JP" sz="3300" b="1">
                <a:solidFill>
                  <a:schemeClr val="tx2"/>
                </a:solidFill>
                <a:latin typeface="Myriad Pro" pitchFamily="1" charset="0"/>
              </a:rPr>
              <a:t>ómico:</a:t>
            </a:r>
            <a:endParaRPr lang="en-US" sz="4000" b="1">
              <a:latin typeface="Myriad Pro" pitchFamily="1" charset="0"/>
            </a:endParaRPr>
          </a:p>
        </p:txBody>
      </p:sp>
      <p:sp>
        <p:nvSpPr>
          <p:cNvPr id="4103" name="6 Marcador de pie de página"/>
          <p:cNvSpPr txBox="1">
            <a:spLocks noGrp="1"/>
          </p:cNvSpPr>
          <p:nvPr/>
        </p:nvSpPr>
        <p:spPr bwMode="auto">
          <a:xfrm>
            <a:off x="3962400" y="6553200"/>
            <a:ext cx="6553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s-GT" sz="1000">
                <a:latin typeface="Calibri" pitchFamily="34" charset="0"/>
              </a:rPr>
              <a:t>© Universidad Rafael Landívar. Todos los derechos reservados.</a:t>
            </a:r>
            <a:endParaRPr lang="es-ES" sz="1000">
              <a:latin typeface="Calibri" pitchFamily="34" charset="0"/>
            </a:endParaRPr>
          </a:p>
        </p:txBody>
      </p:sp>
    </p:spTree>
  </p:cSld>
  <p:clrMapOvr>
    <a:masterClrMapping/>
  </p:clrMapOvr>
  <p:transition spd="med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5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56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56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56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56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3" grpId="0" build="p"/>
      <p:bldP spid="25604" grpId="0" build="p" bldLvl="2"/>
      <p:bldP spid="25606" grpId="0" build="p" bldLvl="3"/>
      <p:bldP spid="25607" grpId="0"/>
      <p:bldP spid="2560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1"/>
          <p:cNvSpPr>
            <a:spLocks noGrp="1"/>
          </p:cNvSpPr>
          <p:nvPr>
            <p:ph type="title"/>
          </p:nvPr>
        </p:nvSpPr>
        <p:spPr>
          <a:xfrm>
            <a:off x="228600" y="76200"/>
            <a:ext cx="8229600" cy="1143000"/>
          </a:xfrm>
        </p:spPr>
        <p:txBody>
          <a:bodyPr/>
          <a:lstStyle/>
          <a:p>
            <a:pPr algn="l" eaLnBrk="1" hangingPunct="1"/>
            <a:r>
              <a:rPr lang="en-US" sz="3600" b="1" smtClean="0">
                <a:solidFill>
                  <a:schemeClr val="tx2"/>
                </a:solidFill>
                <a:latin typeface="Myriad Pro" pitchFamily="1" charset="0"/>
              </a:rPr>
              <a:t>Progres</a:t>
            </a:r>
            <a:r>
              <a:rPr lang="en-US" altLang="ja-JP" sz="3600" b="1" smtClean="0">
                <a:solidFill>
                  <a:schemeClr val="tx2"/>
                </a:solidFill>
                <a:latin typeface="Myriad Pro" pitchFamily="1" charset="0"/>
              </a:rPr>
              <a:t>ión de la</a:t>
            </a:r>
            <a:br>
              <a:rPr lang="en-US" altLang="ja-JP" sz="3600" b="1" smtClean="0">
                <a:solidFill>
                  <a:schemeClr val="tx2"/>
                </a:solidFill>
                <a:latin typeface="Myriad Pro" pitchFamily="1" charset="0"/>
              </a:rPr>
            </a:br>
            <a:r>
              <a:rPr lang="en-US" altLang="ja-JP" sz="3600" b="1" smtClean="0">
                <a:solidFill>
                  <a:schemeClr val="tx2"/>
                </a:solidFill>
                <a:latin typeface="Myriad Pro" pitchFamily="1" charset="0"/>
              </a:rPr>
              <a:t>Responsabilidad Social</a:t>
            </a:r>
            <a:endParaRPr lang="en-US" sz="4000" b="1" smtClean="0"/>
          </a:p>
        </p:txBody>
      </p:sp>
      <p:sp>
        <p:nvSpPr>
          <p:cNvPr id="3075" name="Content Placeholder 2"/>
          <p:cNvSpPr>
            <a:spLocks noGrp="1"/>
          </p:cNvSpPr>
          <p:nvPr>
            <p:ph idx="1"/>
          </p:nvPr>
        </p:nvSpPr>
        <p:spPr>
          <a:xfrm>
            <a:off x="228600" y="1600200"/>
            <a:ext cx="7272338" cy="1328738"/>
          </a:xfrm>
        </p:spPr>
        <p:txBody>
          <a:bodyPr/>
          <a:lstStyle/>
          <a:p>
            <a:pPr eaLnBrk="1" hangingPunct="1">
              <a:buFont typeface="Arial" charset="0"/>
              <a:buNone/>
            </a:pPr>
            <a:r>
              <a:rPr lang="en-US" sz="3000" smtClean="0">
                <a:solidFill>
                  <a:srgbClr val="003081"/>
                </a:solidFill>
                <a:latin typeface="Myriad Pro" pitchFamily="1" charset="0"/>
              </a:rPr>
              <a:t>    Persigue inter</a:t>
            </a:r>
            <a:r>
              <a:rPr lang="en-US" altLang="ja-JP" sz="3000" smtClean="0">
                <a:solidFill>
                  <a:srgbClr val="003081"/>
                </a:solidFill>
                <a:latin typeface="Arial" charset="0"/>
              </a:rPr>
              <a:t>é</a:t>
            </a:r>
            <a:r>
              <a:rPr lang="en-US" sz="3000" smtClean="0">
                <a:solidFill>
                  <a:srgbClr val="003081"/>
                </a:solidFill>
                <a:latin typeface="Myriad Pro" pitchFamily="1" charset="0"/>
              </a:rPr>
              <a:t>ses de los</a:t>
            </a:r>
          </a:p>
          <a:p>
            <a:pPr eaLnBrk="1" hangingPunct="1">
              <a:buFont typeface="Arial" charset="0"/>
              <a:buNone/>
            </a:pPr>
            <a:r>
              <a:rPr lang="en-US" sz="3000" smtClean="0">
                <a:solidFill>
                  <a:srgbClr val="003081"/>
                </a:solidFill>
                <a:latin typeface="Myriad Pro" pitchFamily="1" charset="0"/>
              </a:rPr>
              <a:t>    accionistas y obedece leyes y normas.</a:t>
            </a:r>
            <a:endParaRPr lang="en-US" sz="3000" smtClean="0">
              <a:solidFill>
                <a:srgbClr val="003081"/>
              </a:solidFill>
              <a:latin typeface="Comfortaa Thin" pitchFamily="1" charset="0"/>
            </a:endParaRPr>
          </a:p>
        </p:txBody>
      </p:sp>
      <p:sp>
        <p:nvSpPr>
          <p:cNvPr id="3076" name="Text Box 4"/>
          <p:cNvSpPr txBox="1">
            <a:spLocks noChangeArrowheads="1"/>
          </p:cNvSpPr>
          <p:nvPr/>
        </p:nvSpPr>
        <p:spPr bwMode="auto">
          <a:xfrm rot="-5400000">
            <a:off x="-194468" y="1761331"/>
            <a:ext cx="1219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>
                <a:solidFill>
                  <a:srgbClr val="8ED300"/>
                </a:solidFill>
                <a:latin typeface="Myriad Pro" pitchFamily="1" charset="0"/>
              </a:rPr>
              <a:t>Etapa 1</a:t>
            </a:r>
            <a:endParaRPr lang="en-US" b="1">
              <a:solidFill>
                <a:srgbClr val="8ED300"/>
              </a:solidFill>
              <a:latin typeface="Comfortaa" pitchFamily="34" charset="0"/>
            </a:endParaRPr>
          </a:p>
        </p:txBody>
      </p:sp>
      <p:sp>
        <p:nvSpPr>
          <p:cNvPr id="3077" name="Rectangle 5"/>
          <p:cNvSpPr>
            <a:spLocks noChangeArrowheads="1"/>
          </p:cNvSpPr>
          <p:nvPr/>
        </p:nvSpPr>
        <p:spPr bwMode="auto">
          <a:xfrm>
            <a:off x="533400" y="2819400"/>
            <a:ext cx="8216900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000">
                <a:solidFill>
                  <a:schemeClr val="tx2"/>
                </a:solidFill>
                <a:latin typeface="Myriad Pro" pitchFamily="1" charset="0"/>
              </a:rPr>
              <a:t>Los gerentes extienden sus responsabilidades </a:t>
            </a:r>
          </a:p>
          <a:p>
            <a:r>
              <a:rPr lang="en-US" sz="3000">
                <a:solidFill>
                  <a:schemeClr val="tx2"/>
                </a:solidFill>
                <a:latin typeface="Myriad Pro" pitchFamily="1" charset="0"/>
              </a:rPr>
              <a:t>a otro grupo interesado, los empleados.</a:t>
            </a:r>
          </a:p>
        </p:txBody>
      </p:sp>
      <p:sp>
        <p:nvSpPr>
          <p:cNvPr id="3078" name="Rectangle 6"/>
          <p:cNvSpPr>
            <a:spLocks noChangeArrowheads="1"/>
          </p:cNvSpPr>
          <p:nvPr/>
        </p:nvSpPr>
        <p:spPr bwMode="auto">
          <a:xfrm>
            <a:off x="609600" y="3962400"/>
            <a:ext cx="8051800" cy="1463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000">
                <a:solidFill>
                  <a:schemeClr val="tx2"/>
                </a:solidFill>
                <a:latin typeface="Myriad Pro" pitchFamily="1" charset="0"/>
              </a:rPr>
              <a:t>Los gerentes amplian sus responsabilidades </a:t>
            </a:r>
          </a:p>
          <a:p>
            <a:r>
              <a:rPr lang="en-US" sz="3000">
                <a:solidFill>
                  <a:schemeClr val="tx2"/>
                </a:solidFill>
                <a:latin typeface="Myriad Pro" pitchFamily="1" charset="0"/>
              </a:rPr>
              <a:t>a otros interesados del entorno (clientes </a:t>
            </a:r>
          </a:p>
          <a:p>
            <a:r>
              <a:rPr lang="en-US" sz="3000">
                <a:solidFill>
                  <a:schemeClr val="tx2"/>
                </a:solidFill>
                <a:latin typeface="Myriad Pro" pitchFamily="1" charset="0"/>
              </a:rPr>
              <a:t>y proveedores)</a:t>
            </a:r>
          </a:p>
        </p:txBody>
      </p:sp>
      <p:sp>
        <p:nvSpPr>
          <p:cNvPr id="3079" name="Rectangle 7"/>
          <p:cNvSpPr>
            <a:spLocks noChangeArrowheads="1"/>
          </p:cNvSpPr>
          <p:nvPr/>
        </p:nvSpPr>
        <p:spPr bwMode="auto">
          <a:xfrm>
            <a:off x="609600" y="5638800"/>
            <a:ext cx="7315200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000">
                <a:solidFill>
                  <a:schemeClr val="tx2"/>
                </a:solidFill>
                <a:latin typeface="Calibri" pitchFamily="34" charset="0"/>
              </a:rPr>
              <a:t>Persigue intereses de los accionistas</a:t>
            </a:r>
          </a:p>
          <a:p>
            <a:r>
              <a:rPr lang="en-US" sz="3000">
                <a:solidFill>
                  <a:schemeClr val="tx2"/>
                </a:solidFill>
                <a:latin typeface="Calibri" pitchFamily="34" charset="0"/>
              </a:rPr>
              <a:t>y obedece leyes y normas.</a:t>
            </a:r>
            <a:endParaRPr lang="en-US" sz="3000" b="1">
              <a:solidFill>
                <a:schemeClr val="tx2"/>
              </a:solidFill>
              <a:latin typeface="Calibri" pitchFamily="34" charset="0"/>
            </a:endParaRPr>
          </a:p>
        </p:txBody>
      </p:sp>
      <p:sp>
        <p:nvSpPr>
          <p:cNvPr id="3080" name="Text Box 8"/>
          <p:cNvSpPr txBox="1">
            <a:spLocks noChangeArrowheads="1"/>
          </p:cNvSpPr>
          <p:nvPr/>
        </p:nvSpPr>
        <p:spPr bwMode="auto">
          <a:xfrm rot="-5400000">
            <a:off x="-194468" y="2980531"/>
            <a:ext cx="1219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>
                <a:solidFill>
                  <a:srgbClr val="8ED300"/>
                </a:solidFill>
                <a:latin typeface="Myriad Pro" pitchFamily="1" charset="0"/>
              </a:rPr>
              <a:t>Etapa 2</a:t>
            </a:r>
            <a:endParaRPr lang="en-US" b="1">
              <a:solidFill>
                <a:srgbClr val="8ED300"/>
              </a:solidFill>
              <a:latin typeface="Comfortaa" pitchFamily="34" charset="0"/>
            </a:endParaRPr>
          </a:p>
        </p:txBody>
      </p:sp>
      <p:sp>
        <p:nvSpPr>
          <p:cNvPr id="3081" name="Text Box 9"/>
          <p:cNvSpPr txBox="1">
            <a:spLocks noChangeArrowheads="1"/>
          </p:cNvSpPr>
          <p:nvPr/>
        </p:nvSpPr>
        <p:spPr bwMode="auto">
          <a:xfrm rot="-5400000">
            <a:off x="-203993" y="4333081"/>
            <a:ext cx="1219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>
                <a:solidFill>
                  <a:srgbClr val="8ED300"/>
                </a:solidFill>
                <a:latin typeface="Myriad Pro" pitchFamily="1" charset="0"/>
              </a:rPr>
              <a:t>Etapa 3</a:t>
            </a:r>
            <a:endParaRPr lang="en-US" b="1">
              <a:solidFill>
                <a:srgbClr val="8ED300"/>
              </a:solidFill>
              <a:latin typeface="Comfortaa" pitchFamily="34" charset="0"/>
            </a:endParaRPr>
          </a:p>
        </p:txBody>
      </p:sp>
      <p:sp>
        <p:nvSpPr>
          <p:cNvPr id="3082" name="Text Box 10"/>
          <p:cNvSpPr txBox="1">
            <a:spLocks noChangeArrowheads="1"/>
          </p:cNvSpPr>
          <p:nvPr/>
        </p:nvSpPr>
        <p:spPr bwMode="auto">
          <a:xfrm rot="-5400000">
            <a:off x="-194468" y="5695156"/>
            <a:ext cx="1219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>
                <a:solidFill>
                  <a:srgbClr val="8ED300"/>
                </a:solidFill>
                <a:latin typeface="Myriad Pro" pitchFamily="1" charset="0"/>
              </a:rPr>
              <a:t>Etapa 4</a:t>
            </a:r>
            <a:endParaRPr lang="en-US" b="1">
              <a:solidFill>
                <a:srgbClr val="8ED300"/>
              </a:solidFill>
              <a:latin typeface="Comfortaa" pitchFamily="34" charset="0"/>
            </a:endParaRPr>
          </a:p>
        </p:txBody>
      </p:sp>
      <p:sp>
        <p:nvSpPr>
          <p:cNvPr id="5131" name="Rectangle 11"/>
          <p:cNvSpPr>
            <a:spLocks noChangeArrowheads="1"/>
          </p:cNvSpPr>
          <p:nvPr/>
        </p:nvSpPr>
        <p:spPr bwMode="auto">
          <a:xfrm>
            <a:off x="1479550" y="5289550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es-ES"/>
          </a:p>
        </p:txBody>
      </p:sp>
      <p:sp>
        <p:nvSpPr>
          <p:cNvPr id="5132" name="6 Marcador de pie de página"/>
          <p:cNvSpPr txBox="1">
            <a:spLocks noGrp="1"/>
          </p:cNvSpPr>
          <p:nvPr/>
        </p:nvSpPr>
        <p:spPr bwMode="auto">
          <a:xfrm>
            <a:off x="3124200" y="6557963"/>
            <a:ext cx="3806825" cy="376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es-GT" sz="1000">
                <a:solidFill>
                  <a:schemeClr val="tx2"/>
                </a:solidFill>
                <a:latin typeface="Calibri" pitchFamily="34" charset="0"/>
              </a:rPr>
              <a:t>© Universidad Rafael Landívar. Todos los derechos reservados.</a:t>
            </a:r>
            <a:endParaRPr lang="es-ES" sz="1000">
              <a:solidFill>
                <a:schemeClr val="tx2"/>
              </a:solidFill>
              <a:latin typeface="Calibri" pitchFamily="34" charset="0"/>
            </a:endParaRPr>
          </a:p>
        </p:txBody>
      </p:sp>
    </p:spTree>
  </p:cSld>
  <p:clrMapOvr>
    <a:masterClrMapping/>
  </p:clrMapOvr>
  <p:transition spd="med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0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0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0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30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0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0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30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4" grpId="0"/>
      <p:bldP spid="3075" grpId="0" build="p"/>
      <p:bldP spid="3076" grpId="0"/>
      <p:bldP spid="3077" grpId="0"/>
      <p:bldP spid="3078" grpId="0"/>
      <p:bldP spid="3079" grpId="0"/>
      <p:bldP spid="3080" grpId="0"/>
      <p:bldP spid="3081" grpId="0"/>
      <p:bldP spid="308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1" name="Rectangle 5"/>
          <p:cNvSpPr>
            <a:spLocks noChangeArrowheads="1"/>
          </p:cNvSpPr>
          <p:nvPr/>
        </p:nvSpPr>
        <p:spPr bwMode="auto">
          <a:xfrm>
            <a:off x="2286000" y="1447800"/>
            <a:ext cx="5943600" cy="4789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 b="1">
                <a:solidFill>
                  <a:schemeClr val="tx2"/>
                </a:solidFill>
                <a:latin typeface="Myriad Pro" pitchFamily="1" charset="0"/>
              </a:rPr>
              <a:t>Obligación social:</a:t>
            </a:r>
            <a:r>
              <a:rPr lang="en-US" sz="2800">
                <a:solidFill>
                  <a:schemeClr val="tx2"/>
                </a:solidFill>
                <a:latin typeface="Myriad Pro" pitchFamily="1" charset="0"/>
              </a:rPr>
              <a:t> deber de una empresa de cumplir con sus responsabilidades económicas </a:t>
            </a:r>
          </a:p>
          <a:p>
            <a:r>
              <a:rPr lang="en-US" sz="2800">
                <a:solidFill>
                  <a:schemeClr val="tx2"/>
                </a:solidFill>
                <a:latin typeface="Myriad Pro" pitchFamily="1" charset="0"/>
              </a:rPr>
              <a:t>y legales.</a:t>
            </a:r>
          </a:p>
          <a:p>
            <a:endParaRPr lang="en-US" sz="2800">
              <a:solidFill>
                <a:schemeClr val="tx2"/>
              </a:solidFill>
              <a:latin typeface="Myriad Pro" pitchFamily="1" charset="0"/>
            </a:endParaRPr>
          </a:p>
          <a:p>
            <a:r>
              <a:rPr lang="en-US" sz="2800" b="1">
                <a:solidFill>
                  <a:schemeClr val="tx2"/>
                </a:solidFill>
                <a:latin typeface="Myriad Pro" pitchFamily="1" charset="0"/>
              </a:rPr>
              <a:t>Sensibilidad social:</a:t>
            </a:r>
            <a:r>
              <a:rPr lang="en-US" sz="2800">
                <a:solidFill>
                  <a:schemeClr val="tx2"/>
                </a:solidFill>
                <a:latin typeface="Myriad Pro" pitchFamily="1" charset="0"/>
              </a:rPr>
              <a:t>  </a:t>
            </a:r>
          </a:p>
          <a:p>
            <a:r>
              <a:rPr lang="en-US" sz="2800">
                <a:solidFill>
                  <a:schemeClr val="tx2"/>
                </a:solidFill>
                <a:latin typeface="Myriad Pro" pitchFamily="1" charset="0"/>
              </a:rPr>
              <a:t>capacidad de una empresa de adaptarse a los cambios de las condiciones sociales. Servicio a la comunidad, herencia cultural e independencia económica.</a:t>
            </a:r>
            <a:endParaRPr lang="en-US">
              <a:latin typeface="Calibri" pitchFamily="34" charset="0"/>
            </a:endParaRPr>
          </a:p>
        </p:txBody>
      </p:sp>
      <p:sp>
        <p:nvSpPr>
          <p:cNvPr id="4102" name="Text Box 6"/>
          <p:cNvSpPr txBox="1">
            <a:spLocks noChangeArrowheads="1"/>
          </p:cNvSpPr>
          <p:nvPr/>
        </p:nvSpPr>
        <p:spPr bwMode="auto">
          <a:xfrm>
            <a:off x="914400" y="228600"/>
            <a:ext cx="4953000" cy="731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200" b="1">
                <a:solidFill>
                  <a:schemeClr val="tx2"/>
                </a:solidFill>
                <a:latin typeface="Myriad Pro" pitchFamily="1" charset="0"/>
              </a:rPr>
              <a:t>Conceptos afines</a:t>
            </a:r>
            <a:endParaRPr lang="en-US" sz="4200"/>
          </a:p>
        </p:txBody>
      </p:sp>
      <p:sp>
        <p:nvSpPr>
          <p:cNvPr id="6148" name="6 Marcador de pie de página"/>
          <p:cNvSpPr txBox="1">
            <a:spLocks noGrp="1"/>
          </p:cNvSpPr>
          <p:nvPr/>
        </p:nvSpPr>
        <p:spPr bwMode="auto">
          <a:xfrm>
            <a:off x="1524000" y="6477000"/>
            <a:ext cx="6553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s-GT" sz="1000">
                <a:latin typeface="Calibri" pitchFamily="34" charset="0"/>
              </a:rPr>
              <a:t>© Universidad Rafael Landívar. Todos los derechos reservados.</a:t>
            </a:r>
            <a:endParaRPr lang="es-ES" sz="1000">
              <a:latin typeface="Calibri" pitchFamily="34" charset="0"/>
            </a:endParaRPr>
          </a:p>
        </p:txBody>
      </p:sp>
    </p:spTree>
  </p:cSld>
  <p:clrMapOvr>
    <a:masterClrMapping/>
  </p:clrMapOvr>
  <p:transition spd="med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1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1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1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1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10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10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10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10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>
          <a:xfrm>
            <a:off x="428625" y="4953000"/>
            <a:ext cx="6538913" cy="1614488"/>
          </a:xfrm>
        </p:spPr>
        <p:txBody>
          <a:bodyPr/>
          <a:lstStyle/>
          <a:p>
            <a:pPr eaLnBrk="1" hangingPunct="1"/>
            <a:r>
              <a:rPr lang="en-US" b="1" smtClean="0">
                <a:solidFill>
                  <a:srgbClr val="003081"/>
                </a:solidFill>
                <a:latin typeface="Myriad Pro" pitchFamily="1" charset="0"/>
              </a:rPr>
              <a:t>Enfoque ecologista </a:t>
            </a:r>
            <a:br>
              <a:rPr lang="en-US" b="1" smtClean="0">
                <a:solidFill>
                  <a:srgbClr val="003081"/>
                </a:solidFill>
                <a:latin typeface="Myriad Pro" pitchFamily="1" charset="0"/>
              </a:rPr>
            </a:br>
            <a:r>
              <a:rPr lang="en-US" b="1" smtClean="0">
                <a:solidFill>
                  <a:srgbClr val="003081"/>
                </a:solidFill>
                <a:latin typeface="Myriad Pro" pitchFamily="1" charset="0"/>
              </a:rPr>
              <a:t>de la gerencia</a:t>
            </a:r>
            <a:endParaRPr lang="en-US" b="1" smtClean="0">
              <a:solidFill>
                <a:srgbClr val="003081"/>
              </a:solidFill>
              <a:latin typeface="Comfortaa Thin" pitchFamily="1" charset="0"/>
            </a:endParaRPr>
          </a:p>
        </p:txBody>
      </p:sp>
      <p:sp>
        <p:nvSpPr>
          <p:cNvPr id="5125" name="Rectangle 5"/>
          <p:cNvSpPr>
            <a:spLocks noChangeArrowheads="1"/>
          </p:cNvSpPr>
          <p:nvPr/>
        </p:nvSpPr>
        <p:spPr bwMode="auto">
          <a:xfrm>
            <a:off x="1676400" y="1447800"/>
            <a:ext cx="6172200" cy="311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3300">
                <a:solidFill>
                  <a:schemeClr val="tx2"/>
                </a:solidFill>
                <a:latin typeface="Myriad Pro" pitchFamily="1" charset="0"/>
              </a:rPr>
              <a:t>Reconocimiento </a:t>
            </a:r>
          </a:p>
          <a:p>
            <a:pPr algn="ctr"/>
            <a:r>
              <a:rPr lang="en-US" sz="3300">
                <a:solidFill>
                  <a:schemeClr val="tx2"/>
                </a:solidFill>
                <a:latin typeface="Myriad Pro" pitchFamily="1" charset="0"/>
              </a:rPr>
              <a:t>del vínculo directo entre </a:t>
            </a:r>
          </a:p>
          <a:p>
            <a:pPr algn="ctr"/>
            <a:r>
              <a:rPr lang="en-US" sz="3300">
                <a:solidFill>
                  <a:schemeClr val="tx2"/>
                </a:solidFill>
                <a:latin typeface="Myriad Pro" pitchFamily="1" charset="0"/>
              </a:rPr>
              <a:t>las decisiones y actividades</a:t>
            </a:r>
          </a:p>
          <a:p>
            <a:pPr algn="ctr"/>
            <a:r>
              <a:rPr lang="en-US" sz="3300">
                <a:solidFill>
                  <a:schemeClr val="tx2"/>
                </a:solidFill>
                <a:latin typeface="Myriad Pro" pitchFamily="1" charset="0"/>
              </a:rPr>
              <a:t> de la organización</a:t>
            </a:r>
          </a:p>
          <a:p>
            <a:pPr algn="ctr"/>
            <a:r>
              <a:rPr lang="en-US" sz="3300">
                <a:solidFill>
                  <a:schemeClr val="tx2"/>
                </a:solidFill>
                <a:latin typeface="Myriad Pro" pitchFamily="1" charset="0"/>
              </a:rPr>
              <a:t> y sus repercusiones </a:t>
            </a:r>
          </a:p>
          <a:p>
            <a:pPr algn="ctr"/>
            <a:r>
              <a:rPr lang="en-US" sz="3300">
                <a:solidFill>
                  <a:schemeClr val="tx2"/>
                </a:solidFill>
                <a:latin typeface="Myriad Pro" pitchFamily="1" charset="0"/>
              </a:rPr>
              <a:t>en la naturaleza.</a:t>
            </a:r>
          </a:p>
        </p:txBody>
      </p:sp>
      <p:sp>
        <p:nvSpPr>
          <p:cNvPr id="7172" name="6 Marcador de pie de página"/>
          <p:cNvSpPr txBox="1">
            <a:spLocks noGrp="1"/>
          </p:cNvSpPr>
          <p:nvPr/>
        </p:nvSpPr>
        <p:spPr bwMode="auto">
          <a:xfrm>
            <a:off x="0" y="6477000"/>
            <a:ext cx="38100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s-GT" sz="1000">
                <a:latin typeface="Calibri" pitchFamily="34" charset="0"/>
              </a:rPr>
              <a:t>© Universidad Rafael Landívar. Todos los derechos reservados.</a:t>
            </a:r>
            <a:endParaRPr lang="es-ES" sz="1000">
              <a:latin typeface="Calibri" pitchFamily="34" charset="0"/>
            </a:endParaRPr>
          </a:p>
        </p:txBody>
      </p:sp>
    </p:spTree>
  </p:cSld>
  <p:clrMapOvr>
    <a:masterClrMapping/>
  </p:clrMapOvr>
  <p:transition spd="med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/>
      <p:bldP spid="512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/>
          </p:nvPr>
        </p:nvSpPr>
        <p:spPr>
          <a:xfrm>
            <a:off x="214313" y="228600"/>
            <a:ext cx="6691312" cy="1057275"/>
          </a:xfrm>
        </p:spPr>
        <p:txBody>
          <a:bodyPr/>
          <a:lstStyle/>
          <a:p>
            <a:pPr eaLnBrk="1" hangingPunct="1"/>
            <a:r>
              <a:rPr lang="en-US" sz="4000" b="1" smtClean="0">
                <a:solidFill>
                  <a:srgbClr val="003081"/>
                </a:solidFill>
                <a:latin typeface="Myriad Pro" pitchFamily="1" charset="0"/>
              </a:rPr>
              <a:t>Modelo de </a:t>
            </a:r>
            <a:br>
              <a:rPr lang="en-US" sz="4000" b="1" smtClean="0">
                <a:solidFill>
                  <a:srgbClr val="003081"/>
                </a:solidFill>
                <a:latin typeface="Myriad Pro" pitchFamily="1" charset="0"/>
              </a:rPr>
            </a:br>
            <a:r>
              <a:rPr lang="en-US" sz="4000" b="1" smtClean="0">
                <a:solidFill>
                  <a:srgbClr val="003081"/>
                </a:solidFill>
                <a:latin typeface="Myriad Pro" pitchFamily="1" charset="0"/>
              </a:rPr>
              <a:t>responsabilidad ambiental</a:t>
            </a:r>
            <a:endParaRPr lang="en-US" b="1" smtClean="0">
              <a:solidFill>
                <a:srgbClr val="003081"/>
              </a:solidFill>
              <a:latin typeface="Comfortaa Thin" pitchFamily="1" charset="0"/>
            </a:endParaRPr>
          </a:p>
        </p:txBody>
      </p:sp>
      <p:sp>
        <p:nvSpPr>
          <p:cNvPr id="6148" name="Rectangle 4"/>
          <p:cNvSpPr>
            <a:spLocks noChangeArrowheads="1"/>
          </p:cNvSpPr>
          <p:nvPr/>
        </p:nvSpPr>
        <p:spPr bwMode="auto">
          <a:xfrm>
            <a:off x="1219200" y="1752600"/>
            <a:ext cx="7210425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 b="1">
                <a:solidFill>
                  <a:schemeClr val="tx2"/>
                </a:solidFill>
                <a:latin typeface="Myriad Pro" pitchFamily="1" charset="0"/>
              </a:rPr>
              <a:t>Postura legal:</a:t>
            </a:r>
            <a:r>
              <a:rPr lang="en-US" sz="2800">
                <a:solidFill>
                  <a:schemeClr val="tx2"/>
                </a:solidFill>
                <a:latin typeface="Myriad Pro" pitchFamily="1" charset="0"/>
              </a:rPr>
              <a:t>  solo lo que impone la ley</a:t>
            </a:r>
          </a:p>
          <a:p>
            <a:endParaRPr lang="en-US" sz="2800">
              <a:solidFill>
                <a:schemeClr val="tx2"/>
              </a:solidFill>
              <a:latin typeface="Myriad Pro" pitchFamily="1" charset="0"/>
            </a:endParaRPr>
          </a:p>
        </p:txBody>
      </p:sp>
      <p:sp>
        <p:nvSpPr>
          <p:cNvPr id="6149" name="Rectangle 5"/>
          <p:cNvSpPr>
            <a:spLocks noChangeArrowheads="1"/>
          </p:cNvSpPr>
          <p:nvPr/>
        </p:nvSpPr>
        <p:spPr bwMode="auto">
          <a:xfrm>
            <a:off x="1219200" y="2362200"/>
            <a:ext cx="6851650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 b="1">
                <a:solidFill>
                  <a:schemeClr val="tx2"/>
                </a:solidFill>
                <a:latin typeface="Myriad Pro" pitchFamily="1" charset="0"/>
              </a:rPr>
              <a:t>Postura de mercado:</a:t>
            </a:r>
            <a:r>
              <a:rPr lang="en-US" sz="2800">
                <a:solidFill>
                  <a:schemeClr val="tx2"/>
                </a:solidFill>
                <a:latin typeface="Myriad Pro" pitchFamily="1" charset="0"/>
              </a:rPr>
              <a:t>  responde a las preferencias ambientales de sus clientes</a:t>
            </a:r>
          </a:p>
        </p:txBody>
      </p:sp>
      <p:sp>
        <p:nvSpPr>
          <p:cNvPr id="6150" name="Rectangle 6"/>
          <p:cNvSpPr>
            <a:spLocks noChangeArrowheads="1"/>
          </p:cNvSpPr>
          <p:nvPr/>
        </p:nvSpPr>
        <p:spPr bwMode="auto">
          <a:xfrm>
            <a:off x="1219200" y="3733800"/>
            <a:ext cx="7162800" cy="1373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 b="1">
                <a:solidFill>
                  <a:schemeClr val="tx2"/>
                </a:solidFill>
                <a:latin typeface="Myriad Pro" pitchFamily="1" charset="0"/>
              </a:rPr>
              <a:t>Postura de los accionistas:</a:t>
            </a:r>
            <a:r>
              <a:rPr lang="en-US" sz="2800">
                <a:solidFill>
                  <a:schemeClr val="tx2"/>
                </a:solidFill>
                <a:latin typeface="Myriad Pro" pitchFamily="1" charset="0"/>
              </a:rPr>
              <a:t>  cumple con las demandas de los interesados, empleados, proveedores y comunidad.</a:t>
            </a:r>
          </a:p>
        </p:txBody>
      </p:sp>
      <p:sp>
        <p:nvSpPr>
          <p:cNvPr id="6151" name="Rectangle 7"/>
          <p:cNvSpPr>
            <a:spLocks noChangeArrowheads="1"/>
          </p:cNvSpPr>
          <p:nvPr/>
        </p:nvSpPr>
        <p:spPr bwMode="auto">
          <a:xfrm>
            <a:off x="1219200" y="5357813"/>
            <a:ext cx="6858000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 b="1">
                <a:solidFill>
                  <a:schemeClr val="tx2"/>
                </a:solidFill>
                <a:latin typeface="Myriad Pro" pitchFamily="1" charset="0"/>
              </a:rPr>
              <a:t>Postura activista:</a:t>
            </a:r>
            <a:r>
              <a:rPr lang="en-US" sz="2800">
                <a:solidFill>
                  <a:schemeClr val="tx2"/>
                </a:solidFill>
                <a:latin typeface="Myriad Pro" pitchFamily="1" charset="0"/>
              </a:rPr>
              <a:t>  busca los medios para respetar y defender la tierra y sus recursos.</a:t>
            </a:r>
          </a:p>
        </p:txBody>
      </p:sp>
      <p:sp>
        <p:nvSpPr>
          <p:cNvPr id="8199" name="6 Marcador de pie de página"/>
          <p:cNvSpPr txBox="1">
            <a:spLocks noGrp="1"/>
          </p:cNvSpPr>
          <p:nvPr/>
        </p:nvSpPr>
        <p:spPr bwMode="auto">
          <a:xfrm>
            <a:off x="2362200" y="6553200"/>
            <a:ext cx="38100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s-GT" sz="1000">
                <a:solidFill>
                  <a:schemeClr val="tx2"/>
                </a:solidFill>
                <a:latin typeface="Calibri" pitchFamily="34" charset="0"/>
              </a:rPr>
              <a:t>© Universidad Rafael Landívar. Todos los derechos reservados.</a:t>
            </a:r>
            <a:endParaRPr lang="es-ES" sz="1000">
              <a:solidFill>
                <a:schemeClr val="tx2"/>
              </a:solidFill>
              <a:latin typeface="Calibri" pitchFamily="34" charset="0"/>
            </a:endParaRPr>
          </a:p>
        </p:txBody>
      </p:sp>
    </p:spTree>
  </p:cSld>
  <p:clrMapOvr>
    <a:masterClrMapping/>
  </p:clrMapOvr>
  <p:transition spd="med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6" grpId="0"/>
      <p:bldP spid="6148" grpId="0"/>
      <p:bldP spid="6149" grpId="0"/>
      <p:bldP spid="6150" grpId="0"/>
      <p:bldP spid="615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>
          <a:xfrm>
            <a:off x="285750" y="207963"/>
            <a:ext cx="7010400" cy="792162"/>
          </a:xfrm>
        </p:spPr>
        <p:txBody>
          <a:bodyPr/>
          <a:lstStyle/>
          <a:p>
            <a:pPr algn="l" eaLnBrk="1" hangingPunct="1"/>
            <a:r>
              <a:rPr lang="en-US" sz="4000" b="1" smtClean="0">
                <a:solidFill>
                  <a:srgbClr val="003081"/>
                </a:solidFill>
                <a:latin typeface="Myriad Pro" pitchFamily="1" charset="0"/>
              </a:rPr>
              <a:t>Administraci</a:t>
            </a:r>
            <a:r>
              <a:rPr lang="en-US" altLang="ja-JP" sz="4000" b="1" smtClean="0">
                <a:solidFill>
                  <a:srgbClr val="003081"/>
                </a:solidFill>
                <a:latin typeface="Myriad Pro" pitchFamily="1" charset="0"/>
              </a:rPr>
              <a:t>ón</a:t>
            </a:r>
            <a:r>
              <a:rPr lang="es-ES" sz="4000" b="1" smtClean="0">
                <a:solidFill>
                  <a:srgbClr val="003081"/>
                </a:solidFill>
                <a:latin typeface="Myriad Pro" pitchFamily="1" charset="0"/>
              </a:rPr>
              <a:t> </a:t>
            </a:r>
            <a:r>
              <a:rPr lang="en-US" sz="4000" b="1" smtClean="0">
                <a:solidFill>
                  <a:srgbClr val="003081"/>
                </a:solidFill>
                <a:latin typeface="Myriad Pro" pitchFamily="1" charset="0"/>
              </a:rPr>
              <a:t>por Valores</a:t>
            </a:r>
            <a:endParaRPr lang="en-US" sz="4000" b="1" smtClean="0">
              <a:solidFill>
                <a:srgbClr val="003081"/>
              </a:solidFill>
              <a:latin typeface="Comfortaa Thin" pitchFamily="1" charset="0"/>
            </a:endParaRPr>
          </a:p>
        </p:txBody>
      </p:sp>
      <p:sp>
        <p:nvSpPr>
          <p:cNvPr id="7172" name="Rectangle 4"/>
          <p:cNvSpPr>
            <a:spLocks noChangeArrowheads="1"/>
          </p:cNvSpPr>
          <p:nvPr/>
        </p:nvSpPr>
        <p:spPr bwMode="auto">
          <a:xfrm>
            <a:off x="381000" y="1447800"/>
            <a:ext cx="7900988" cy="1373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>
                <a:solidFill>
                  <a:schemeClr val="tx2"/>
                </a:solidFill>
                <a:latin typeface="Myriad Pro" pitchFamily="1" charset="0"/>
              </a:rPr>
              <a:t>Metodología de dirección en la que los gerentes establecen y sostienen los valores que comparten en la organización.</a:t>
            </a:r>
          </a:p>
        </p:txBody>
      </p:sp>
      <p:sp>
        <p:nvSpPr>
          <p:cNvPr id="7173" name="Rectangle 5"/>
          <p:cNvSpPr>
            <a:spLocks noChangeArrowheads="1"/>
          </p:cNvSpPr>
          <p:nvPr/>
        </p:nvSpPr>
        <p:spPr bwMode="auto">
          <a:xfrm>
            <a:off x="381000" y="2857500"/>
            <a:ext cx="8262938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>
                <a:solidFill>
                  <a:schemeClr val="tx2"/>
                </a:solidFill>
                <a:latin typeface="Myriad Pro" pitchFamily="1" charset="0"/>
              </a:rPr>
              <a:t>Sirven para guiar las decisiones y acciones gerenciales.</a:t>
            </a:r>
          </a:p>
        </p:txBody>
      </p:sp>
      <p:sp>
        <p:nvSpPr>
          <p:cNvPr id="7174" name="Rectangle 6"/>
          <p:cNvSpPr>
            <a:spLocks noChangeArrowheads="1"/>
          </p:cNvSpPr>
          <p:nvPr/>
        </p:nvSpPr>
        <p:spPr bwMode="auto">
          <a:xfrm>
            <a:off x="1524000" y="4114800"/>
            <a:ext cx="7620000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>
                <a:solidFill>
                  <a:schemeClr val="tx2"/>
                </a:solidFill>
                <a:latin typeface="Myriad Pro" pitchFamily="1" charset="0"/>
              </a:rPr>
              <a:t>Delinear el comportamiento de los empleados y comunicar lo que la organizaciòn espera de ellos.</a:t>
            </a:r>
          </a:p>
        </p:txBody>
      </p:sp>
      <p:sp>
        <p:nvSpPr>
          <p:cNvPr id="7175" name="Rectangle 7"/>
          <p:cNvSpPr>
            <a:spLocks noChangeArrowheads="1"/>
          </p:cNvSpPr>
          <p:nvPr/>
        </p:nvSpPr>
        <p:spPr bwMode="auto">
          <a:xfrm>
            <a:off x="1524000" y="5410200"/>
            <a:ext cx="5999163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>
                <a:solidFill>
                  <a:schemeClr val="tx2"/>
                </a:solidFill>
                <a:latin typeface="Myriad Pro" pitchFamily="1" charset="0"/>
              </a:rPr>
              <a:t>Influye en las actividades de marketing.</a:t>
            </a:r>
          </a:p>
        </p:txBody>
      </p:sp>
      <p:sp>
        <p:nvSpPr>
          <p:cNvPr id="7176" name="Rectangle 8"/>
          <p:cNvSpPr>
            <a:spLocks noChangeArrowheads="1"/>
          </p:cNvSpPr>
          <p:nvPr/>
        </p:nvSpPr>
        <p:spPr bwMode="auto">
          <a:xfrm>
            <a:off x="1524000" y="5957888"/>
            <a:ext cx="4556125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>
                <a:solidFill>
                  <a:schemeClr val="tx2"/>
                </a:solidFill>
                <a:latin typeface="Myriad Pro" pitchFamily="1" charset="0"/>
              </a:rPr>
              <a:t>Fomenta el espiritu de grupo.</a:t>
            </a:r>
          </a:p>
        </p:txBody>
      </p:sp>
      <p:sp>
        <p:nvSpPr>
          <p:cNvPr id="9224" name="6 Marcador de pie de página"/>
          <p:cNvSpPr txBox="1">
            <a:spLocks noGrp="1"/>
          </p:cNvSpPr>
          <p:nvPr/>
        </p:nvSpPr>
        <p:spPr bwMode="auto">
          <a:xfrm>
            <a:off x="2667000" y="6477000"/>
            <a:ext cx="38100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s-GT" sz="1000">
                <a:solidFill>
                  <a:schemeClr val="tx2"/>
                </a:solidFill>
                <a:latin typeface="Calibri" pitchFamily="34" charset="0"/>
              </a:rPr>
              <a:t>© Universidad Rafael Landívar. Todos los derechos reservados.</a:t>
            </a:r>
            <a:endParaRPr lang="es-ES" sz="1000">
              <a:solidFill>
                <a:schemeClr val="tx2"/>
              </a:solidFill>
              <a:latin typeface="Calibri" pitchFamily="34" charset="0"/>
            </a:endParaRPr>
          </a:p>
        </p:txBody>
      </p:sp>
    </p:spTree>
  </p:cSld>
  <p:clrMapOvr>
    <a:masterClrMapping/>
  </p:clrMapOvr>
  <p:transition spd="med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71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1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71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1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0" grpId="0"/>
      <p:bldP spid="7172" grpId="0"/>
      <p:bldP spid="7173" grpId="0"/>
      <p:bldP spid="7174" grpId="0"/>
      <p:bldP spid="7175" grpId="0"/>
      <p:bldP spid="717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>
          <a:xfrm>
            <a:off x="1066800" y="228600"/>
            <a:ext cx="6076950" cy="842963"/>
          </a:xfrm>
        </p:spPr>
        <p:txBody>
          <a:bodyPr/>
          <a:lstStyle/>
          <a:p>
            <a:pPr algn="l" eaLnBrk="1" hangingPunct="1"/>
            <a:r>
              <a:rPr lang="en-US" b="1" smtClean="0">
                <a:solidFill>
                  <a:srgbClr val="003081"/>
                </a:solidFill>
                <a:latin typeface="Myriad Pro" pitchFamily="1" charset="0"/>
              </a:rPr>
              <a:t>Etica Administrativa</a:t>
            </a:r>
            <a:endParaRPr lang="en-US" b="1" smtClean="0">
              <a:solidFill>
                <a:srgbClr val="003081"/>
              </a:solidFill>
              <a:latin typeface="Comfortaa Thin" pitchFamily="1" charset="0"/>
            </a:endParaRPr>
          </a:p>
        </p:txBody>
      </p:sp>
      <p:sp>
        <p:nvSpPr>
          <p:cNvPr id="8196" name="Rectangle 4"/>
          <p:cNvSpPr>
            <a:spLocks noChangeArrowheads="1"/>
          </p:cNvSpPr>
          <p:nvPr/>
        </p:nvSpPr>
        <p:spPr bwMode="auto">
          <a:xfrm>
            <a:off x="1295400" y="1306513"/>
            <a:ext cx="6858000" cy="5276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>
                <a:solidFill>
                  <a:schemeClr val="tx2"/>
                </a:solidFill>
                <a:latin typeface="Myriad Pro" pitchFamily="1" charset="0"/>
              </a:rPr>
              <a:t>Reglas y principios que definen </a:t>
            </a:r>
          </a:p>
          <a:p>
            <a:r>
              <a:rPr lang="en-US" sz="2800">
                <a:solidFill>
                  <a:schemeClr val="tx2"/>
                </a:solidFill>
                <a:latin typeface="Myriad Pro" pitchFamily="1" charset="0"/>
              </a:rPr>
              <a:t>una conducta correcta e incorrecta.</a:t>
            </a:r>
          </a:p>
          <a:p>
            <a:endParaRPr lang="en-US" sz="2800">
              <a:solidFill>
                <a:schemeClr val="tx2"/>
              </a:solidFill>
              <a:latin typeface="Myriad Pro" pitchFamily="1" charset="0"/>
            </a:endParaRPr>
          </a:p>
          <a:p>
            <a:r>
              <a:rPr lang="en-US" sz="3200" b="1">
                <a:solidFill>
                  <a:schemeClr val="tx2"/>
                </a:solidFill>
                <a:latin typeface="Myriad Pro" pitchFamily="1" charset="0"/>
              </a:rPr>
              <a:t>Nociones</a:t>
            </a:r>
            <a:endParaRPr lang="en-US" sz="2800" b="1">
              <a:solidFill>
                <a:schemeClr val="tx2"/>
              </a:solidFill>
              <a:latin typeface="Myriad Pro" pitchFamily="1" charset="0"/>
            </a:endParaRPr>
          </a:p>
          <a:p>
            <a:r>
              <a:rPr lang="en-US" sz="2800" b="1">
                <a:solidFill>
                  <a:schemeClr val="tx2"/>
                </a:solidFill>
                <a:latin typeface="Myriad Pro" pitchFamily="1" charset="0"/>
              </a:rPr>
              <a:t>Ética utilitaria:</a:t>
            </a:r>
            <a:r>
              <a:rPr lang="en-US" sz="2800">
                <a:solidFill>
                  <a:schemeClr val="tx2"/>
                </a:solidFill>
                <a:latin typeface="Myriad Pro" pitchFamily="1" charset="0"/>
              </a:rPr>
              <a:t> las decisiones </a:t>
            </a:r>
          </a:p>
          <a:p>
            <a:r>
              <a:rPr lang="en-US" sz="2800">
                <a:solidFill>
                  <a:schemeClr val="tx2"/>
                </a:solidFill>
                <a:latin typeface="Myriad Pro" pitchFamily="1" charset="0"/>
              </a:rPr>
              <a:t>se toman en base a los resultados </a:t>
            </a:r>
          </a:p>
          <a:p>
            <a:r>
              <a:rPr lang="en-US" sz="2800">
                <a:solidFill>
                  <a:schemeClr val="tx2"/>
                </a:solidFill>
                <a:latin typeface="Myriad Pro" pitchFamily="1" charset="0"/>
              </a:rPr>
              <a:t>y consecuencias.</a:t>
            </a:r>
          </a:p>
          <a:p>
            <a:endParaRPr lang="en-US" sz="2800">
              <a:solidFill>
                <a:schemeClr val="tx2"/>
              </a:solidFill>
              <a:latin typeface="Myriad Pro" pitchFamily="1" charset="0"/>
            </a:endParaRPr>
          </a:p>
          <a:p>
            <a:r>
              <a:rPr lang="en-US" sz="2800" b="1">
                <a:solidFill>
                  <a:schemeClr val="tx2"/>
                </a:solidFill>
                <a:latin typeface="Myriad Pro" pitchFamily="1" charset="0"/>
              </a:rPr>
              <a:t>Legalista: </a:t>
            </a:r>
            <a:r>
              <a:rPr lang="en-US" sz="2800">
                <a:solidFill>
                  <a:schemeClr val="tx2"/>
                </a:solidFill>
                <a:latin typeface="Myriad Pro" pitchFamily="1" charset="0"/>
              </a:rPr>
              <a:t>ética centrada </a:t>
            </a:r>
          </a:p>
          <a:p>
            <a:r>
              <a:rPr lang="en-US" sz="2800">
                <a:solidFill>
                  <a:schemeClr val="tx2"/>
                </a:solidFill>
                <a:latin typeface="Myriad Pro" pitchFamily="1" charset="0"/>
              </a:rPr>
              <a:t>en el respeto y la protección de las libertades y los privilegios.</a:t>
            </a:r>
          </a:p>
          <a:p>
            <a:endParaRPr lang="en-US" sz="2800">
              <a:solidFill>
                <a:schemeClr val="tx2"/>
              </a:solidFill>
              <a:latin typeface="Myriad Pro" pitchFamily="1" charset="0"/>
            </a:endParaRPr>
          </a:p>
        </p:txBody>
      </p:sp>
      <p:sp>
        <p:nvSpPr>
          <p:cNvPr id="10244" name="6 Marcador de pie de página"/>
          <p:cNvSpPr txBox="1">
            <a:spLocks noGrp="1"/>
          </p:cNvSpPr>
          <p:nvPr/>
        </p:nvSpPr>
        <p:spPr bwMode="auto">
          <a:xfrm>
            <a:off x="2362200" y="6477000"/>
            <a:ext cx="38100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s-GT" sz="1000">
                <a:solidFill>
                  <a:schemeClr val="tx2"/>
                </a:solidFill>
                <a:latin typeface="Calibri" pitchFamily="34" charset="0"/>
              </a:rPr>
              <a:t>© Universidad Rafael Landívar. Todos los derechos reservados.</a:t>
            </a:r>
            <a:endParaRPr lang="es-ES" sz="1000">
              <a:solidFill>
                <a:schemeClr val="tx2"/>
              </a:solidFill>
              <a:latin typeface="Calibri" pitchFamily="34" charset="0"/>
            </a:endParaRPr>
          </a:p>
        </p:txBody>
      </p:sp>
    </p:spTree>
  </p:cSld>
  <p:clrMapOvr>
    <a:masterClrMapping/>
  </p:clrMapOvr>
  <p:transition spd="med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1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1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19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19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19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19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19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19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819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19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819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819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819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819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819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819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4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9729D6A1A9F1A4F9C5FFEC32525F6D9" ma:contentTypeVersion="0" ma:contentTypeDescription="Create a new document." ma:contentTypeScope="" ma:versionID="4c930a1123d4fb51f21f6226ea36f6aa">
  <xsd:schema xmlns:xsd="http://www.w3.org/2001/XMLSchema" xmlns:p="http://schemas.microsoft.com/office/2006/metadata/properties" targetNamespace="http://schemas.microsoft.com/office/2006/metadata/properties" ma:root="true" ma:fieldsID="4aeb20c0e3442673af7ee10786458764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office/internal/2005/internalDocumentation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lastPrinted" minOccurs="0" maxOccurs="1" type="xsd:dateTime"/>
        <xsd:element name="contentStatus" minOccurs="0" maxOccurs="1" type="xsd:string"/>
      </xsd:all>
    </xsd:complexType>
  </xsd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>
  <documentManagement/>
</p:properties>
</file>

<file path=customXml/itemProps1.xml><?xml version="1.0" encoding="utf-8"?>
<ds:datastoreItem xmlns:ds="http://schemas.openxmlformats.org/officeDocument/2006/customXml" ds:itemID="{DB874410-9175-44D6-95FC-15D4E513BDF2}"/>
</file>

<file path=customXml/itemProps2.xml><?xml version="1.0" encoding="utf-8"?>
<ds:datastoreItem xmlns:ds="http://schemas.openxmlformats.org/officeDocument/2006/customXml" ds:itemID="{AF00ADEE-DBC5-4D73-AD75-68D6B2B40F88}"/>
</file>

<file path=customXml/itemProps3.xml><?xml version="1.0" encoding="utf-8"?>
<ds:datastoreItem xmlns:ds="http://schemas.openxmlformats.org/officeDocument/2006/customXml" ds:itemID="{976D7E16-2329-4622-9013-D7B2DBEBC13D}"/>
</file>

<file path=docProps/app.xml><?xml version="1.0" encoding="utf-8"?>
<Properties xmlns="http://schemas.openxmlformats.org/officeDocument/2006/extended-properties" xmlns:vt="http://schemas.openxmlformats.org/officeDocument/2006/docPropsVTypes">
  <TotalTime>648</TotalTime>
  <Words>665</Words>
  <Application>Microsoft Office PowerPoint</Application>
  <PresentationFormat>Presentación en pantalla (4:3)</PresentationFormat>
  <Paragraphs>111</Paragraphs>
  <Slides>15</Slides>
  <Notes>14</Notes>
  <HiddenSlides>0</HiddenSlides>
  <MMClips>0</MMClips>
  <ScaleCrop>false</ScaleCrop>
  <HeadingPairs>
    <vt:vector size="6" baseType="variant">
      <vt:variant>
        <vt:lpstr>Fuentes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15</vt:i4>
      </vt:variant>
    </vt:vector>
  </HeadingPairs>
  <TitlesOfParts>
    <vt:vector size="24" baseType="lpstr">
      <vt:lpstr>Arial</vt:lpstr>
      <vt:lpstr>Calibri</vt:lpstr>
      <vt:lpstr>Myriad Pro</vt:lpstr>
      <vt:lpstr>ＭＳ Ｐゴシック</vt:lpstr>
      <vt:lpstr>Comfortaa Thin</vt:lpstr>
      <vt:lpstr>Comfortaa</vt:lpstr>
      <vt:lpstr>바탕</vt:lpstr>
      <vt:lpstr>Tahoma</vt:lpstr>
      <vt:lpstr>Office Theme</vt:lpstr>
      <vt:lpstr>Curso: Administración I</vt:lpstr>
      <vt:lpstr>Responsabilidad Social</vt:lpstr>
      <vt:lpstr>Diapositiva 3</vt:lpstr>
      <vt:lpstr>Progresión de la Responsabilidad Social</vt:lpstr>
      <vt:lpstr>Diapositiva 5</vt:lpstr>
      <vt:lpstr>Enfoque ecologista  de la gerencia</vt:lpstr>
      <vt:lpstr>Modelo de  responsabilidad ambiental</vt:lpstr>
      <vt:lpstr>Administración por Valores</vt:lpstr>
      <vt:lpstr>Etica Administrativa</vt:lpstr>
      <vt:lpstr>Diapositiva 10</vt:lpstr>
      <vt:lpstr>Valores</vt:lpstr>
      <vt:lpstr>Como fomentar la conducta Ética</vt:lpstr>
      <vt:lpstr>Código de Ética</vt:lpstr>
      <vt:lpstr>Diapositiva 14</vt:lpstr>
      <vt:lpstr>Equipo de trabajo en la elaboración del material virtual</vt:lpstr>
    </vt:vector>
  </TitlesOfParts>
  <Company> 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 </dc:creator>
  <cp:lastModifiedBy>slgiraldo</cp:lastModifiedBy>
  <cp:revision>52</cp:revision>
  <dcterms:created xsi:type="dcterms:W3CDTF">2009-10-13T00:59:37Z</dcterms:created>
  <dcterms:modified xsi:type="dcterms:W3CDTF">2009-10-27T16:45:45Z</dcterms:modified>
</cp:coreProperties>
</file>