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4" r:id="rId3"/>
    <p:sldId id="256" r:id="rId4"/>
    <p:sldId id="257" r:id="rId5"/>
    <p:sldId id="258" r:id="rId6"/>
    <p:sldId id="259" r:id="rId7"/>
    <p:sldId id="260" r:id="rId8"/>
    <p:sldId id="261" r:id="rId9"/>
    <p:sldId id="263" r:id="rId10"/>
    <p:sldId id="262" r:id="rId11"/>
    <p:sldId id="266" r:id="rId12"/>
  </p:sldIdLst>
  <p:sldSz cx="9144000" cy="6858000" type="screen4x3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1428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92AA2-0C1F-4A8F-8ED8-DE9492685333}" type="datetimeFigureOut">
              <a:rPr lang="es-CR" smtClean="0"/>
              <a:pPr/>
              <a:t>14/01/2010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125AC-B12B-42C2-9CE3-C63BD24ABEE9}" type="slidenum">
              <a:rPr lang="es-CR" smtClean="0"/>
              <a:pPr/>
              <a:t>‹Nº›</a:t>
            </a:fld>
            <a:endParaRPr lang="es-C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anchor="ctr">
            <a:prstTxWarp prst="textNoShape">
              <a:avLst/>
            </a:prstTxWarp>
            <a:normAutofit/>
          </a:bodyPr>
          <a:lstStyle/>
          <a:p>
            <a:pPr algn="ctr"/>
            <a:r>
              <a:rPr lang="es-MX" sz="4000" b="1" dirty="0">
                <a:latin typeface="Tahoma"/>
                <a:cs typeface="Tahoma"/>
              </a:rPr>
              <a:t>Curso: Administración I</a:t>
            </a:r>
            <a:endParaRPr lang="es-ES" sz="4000" b="1" dirty="0">
              <a:latin typeface="Tahoma"/>
              <a:cs typeface="Tahoma"/>
            </a:endParaRPr>
          </a:p>
        </p:txBody>
      </p:sp>
      <p:sp>
        <p:nvSpPr>
          <p:cNvPr id="5" name="2 Subtítulo"/>
          <p:cNvSpPr txBox="1">
            <a:spLocks/>
          </p:cNvSpPr>
          <p:nvPr/>
        </p:nvSpPr>
        <p:spPr bwMode="auto">
          <a:xfrm>
            <a:off x="1285852" y="3571876"/>
            <a:ext cx="7129463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 algn="ctr">
              <a:spcBef>
                <a:spcPct val="20000"/>
              </a:spcBef>
              <a:buFont typeface="Arial" pitchFamily="-65" charset="0"/>
              <a:buChar char="•"/>
            </a:pPr>
            <a:r>
              <a:rPr lang="es-MX" sz="3200" dirty="0">
                <a:latin typeface="Tahoma"/>
                <a:cs typeface="Tahoma"/>
              </a:rPr>
              <a:t>Tema</a:t>
            </a:r>
            <a:r>
              <a:rPr lang="es-MX" sz="3200" dirty="0" smtClean="0">
                <a:latin typeface="Tahoma"/>
                <a:cs typeface="Tahoma"/>
              </a:rPr>
              <a:t>: </a:t>
            </a:r>
            <a:r>
              <a:rPr lang="es-MX" sz="2400" dirty="0" smtClean="0">
                <a:latin typeface="Tahoma"/>
                <a:cs typeface="Tahoma"/>
              </a:rPr>
              <a:t>La administración en un entorno global</a:t>
            </a:r>
          </a:p>
          <a:p>
            <a:pPr marL="342900" indent="-342900" algn="ctr">
              <a:spcBef>
                <a:spcPct val="20000"/>
              </a:spcBef>
            </a:pPr>
            <a:r>
              <a:rPr lang="es-MX" sz="2400" dirty="0" smtClean="0">
                <a:latin typeface="Tahoma"/>
                <a:cs typeface="Tahoma"/>
              </a:rPr>
              <a:t>Fundamentos básicos de la planeación  </a:t>
            </a:r>
            <a:endParaRPr lang="es-ES" sz="2400" dirty="0">
              <a:latin typeface="Tahoma"/>
              <a:cs typeface="Tahoma"/>
            </a:endParaRPr>
          </a:p>
        </p:txBody>
      </p:sp>
      <p:pic>
        <p:nvPicPr>
          <p:cNvPr id="6" name="Picture 2" descr="C:\CSPHF - Hilda Flores\Url\Logo\LOGO LETRAS AZUL U R L (05may0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357188"/>
            <a:ext cx="47434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s-GT" sz="1000" dirty="0"/>
              <a:t>© Universidad Rafael Landívar.</a:t>
            </a:r>
            <a:r>
              <a:rPr lang="es-GT" sz="1000" dirty="0" smtClean="0"/>
              <a:t> </a:t>
            </a:r>
          </a:p>
          <a:p>
            <a:r>
              <a:rPr lang="es-GT" sz="1000" dirty="0" smtClean="0"/>
              <a:t>Todos </a:t>
            </a:r>
            <a:r>
              <a:rPr lang="es-GT" sz="1000" dirty="0"/>
              <a:t>los derechos reservados</a:t>
            </a:r>
            <a:endParaRPr lang="es-ES" sz="1000" dirty="0"/>
          </a:p>
        </p:txBody>
      </p:sp>
      <p:pic>
        <p:nvPicPr>
          <p:cNvPr id="8" name="Picture 2" descr="c:\Users\Sofia\Desktop\Documents\Mis archivos recibidos\logoAdmi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75" y="5000625"/>
            <a:ext cx="53975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DIAPOSITIVA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286248" y="4286256"/>
            <a:ext cx="4500594" cy="20955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Sirve como una dirección  a seguir para los gerentes.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Ayuda a eliminar la incertidumbre y los obligar a mirar hacia delante para poder anticipar el futuro.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La planeación ayuda a establecer metas y los criterios de control.</a:t>
            </a: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6000760" y="3214686"/>
            <a:ext cx="228601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sz="2800" dirty="0" smtClean="0">
                <a:solidFill>
                  <a:srgbClr val="FFC000"/>
                </a:solidFill>
                <a:latin typeface="Arial" pitchFamily="34" charset="0"/>
                <a:ea typeface="+mj-ea"/>
                <a:cs typeface="Arial" pitchFamily="34" charset="0"/>
              </a:rPr>
              <a:t>OBJETIVOS</a:t>
            </a:r>
            <a:r>
              <a:rPr kumimoji="0" lang="es-C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sp>
        <p:nvSpPr>
          <p:cNvPr id="11" name="1 Título"/>
          <p:cNvSpPr txBox="1">
            <a:spLocks/>
          </p:cNvSpPr>
          <p:nvPr/>
        </p:nvSpPr>
        <p:spPr>
          <a:xfrm>
            <a:off x="6143636" y="3429000"/>
            <a:ext cx="2786082" cy="42862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sz="2000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DE LA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PLANEACIÓN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DIAPOSITIVA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" name="19 Menos"/>
          <p:cNvSpPr/>
          <p:nvPr/>
        </p:nvSpPr>
        <p:spPr>
          <a:xfrm>
            <a:off x="4786314" y="3500438"/>
            <a:ext cx="2214578" cy="2000264"/>
          </a:xfrm>
          <a:prstGeom prst="mathMinu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grpSp>
        <p:nvGrpSpPr>
          <p:cNvPr id="5" name="4 Grupo"/>
          <p:cNvGrpSpPr/>
          <p:nvPr/>
        </p:nvGrpSpPr>
        <p:grpSpPr>
          <a:xfrm rot="21267047">
            <a:off x="4719142" y="1394863"/>
            <a:ext cx="4169604" cy="1059204"/>
            <a:chOff x="4593040" y="2412246"/>
            <a:chExt cx="4169604" cy="1059204"/>
          </a:xfrm>
        </p:grpSpPr>
        <p:sp>
          <p:nvSpPr>
            <p:cNvPr id="6" name="1 Título"/>
            <p:cNvSpPr txBox="1">
              <a:spLocks/>
            </p:cNvSpPr>
            <p:nvPr/>
          </p:nvSpPr>
          <p:spPr>
            <a:xfrm rot="20874769">
              <a:off x="4593040" y="2412246"/>
              <a:ext cx="4042545" cy="57150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itchFamily="34" charset="0"/>
                  <a:ea typeface="+mj-ea"/>
                  <a:cs typeface="Arial" pitchFamily="34" charset="0"/>
                </a:rPr>
                <a:t> PLANEACIÓN Y DESEMPEÑO</a:t>
              </a:r>
              <a:endParaRPr kumimoji="0" lang="es-C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8" name="1 Título"/>
            <p:cNvSpPr txBox="1">
              <a:spLocks/>
            </p:cNvSpPr>
            <p:nvPr/>
          </p:nvSpPr>
          <p:spPr>
            <a:xfrm rot="20860241">
              <a:off x="4958225" y="2757032"/>
              <a:ext cx="3804419" cy="71441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2400" dirty="0" smtClean="0">
                  <a:solidFill>
                    <a:srgbClr val="FFC000"/>
                  </a:solidFill>
                  <a:latin typeface="Arial" pitchFamily="34" charset="0"/>
                  <a:ea typeface="+mj-ea"/>
                  <a:cs typeface="Arial" pitchFamily="34" charset="0"/>
                </a:rPr>
                <a:t>EN EMPRESAS QUE UTILIZAN PLANEACIÓN</a:t>
              </a:r>
              <a:endParaRPr kumimoji="0" lang="es-CR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</p:grpSp>
      <p:sp>
        <p:nvSpPr>
          <p:cNvPr id="13" name="12 Rectángulo redondeado"/>
          <p:cNvSpPr/>
          <p:nvPr/>
        </p:nvSpPr>
        <p:spPr>
          <a:xfrm>
            <a:off x="714348" y="3286124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Crecimiento</a:t>
            </a:r>
          </a:p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13 Rectángulo redondeado"/>
          <p:cNvSpPr/>
          <p:nvPr/>
        </p:nvSpPr>
        <p:spPr>
          <a:xfrm>
            <a:off x="714348" y="4286256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Mayores Utilidades</a:t>
            </a:r>
          </a:p>
        </p:txBody>
      </p:sp>
      <p:sp>
        <p:nvSpPr>
          <p:cNvPr id="15" name="14 Rectángulo redondeado"/>
          <p:cNvSpPr/>
          <p:nvPr/>
        </p:nvSpPr>
        <p:spPr>
          <a:xfrm>
            <a:off x="714348" y="5286388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Mayor rendimiento sobre activos</a:t>
            </a:r>
          </a:p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16" name="15 Más"/>
          <p:cNvSpPr/>
          <p:nvPr/>
        </p:nvSpPr>
        <p:spPr>
          <a:xfrm>
            <a:off x="2500298" y="3571876"/>
            <a:ext cx="1928826" cy="1928826"/>
          </a:xfrm>
          <a:prstGeom prst="mathPlu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7" name="16 Rectángulo redondeado"/>
          <p:cNvSpPr/>
          <p:nvPr/>
        </p:nvSpPr>
        <p:spPr>
          <a:xfrm>
            <a:off x="6929454" y="3143248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Norma de Gobierno</a:t>
            </a:r>
          </a:p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18" name="17 Rectángulo redondeado"/>
          <p:cNvSpPr/>
          <p:nvPr/>
        </p:nvSpPr>
        <p:spPr>
          <a:xfrm>
            <a:off x="6929454" y="4143380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rgbClr val="002060"/>
                </a:solidFill>
                <a:latin typeface="Arial" charset="0"/>
                <a:cs typeface="Arial" charset="0"/>
              </a:rPr>
              <a:t>S</a:t>
            </a:r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indicatos</a:t>
            </a:r>
          </a:p>
        </p:txBody>
      </p:sp>
      <p:sp>
        <p:nvSpPr>
          <p:cNvPr id="19" name="18 Rectángulo redondeado"/>
          <p:cNvSpPr/>
          <p:nvPr/>
        </p:nvSpPr>
        <p:spPr>
          <a:xfrm>
            <a:off x="6929454" y="5143512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Tiempo en que se realiza la planeación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3" grpId="0" build="allAtOnce" animBg="1"/>
      <p:bldP spid="14" grpId="0" build="allAtOnce" animBg="1"/>
      <p:bldP spid="15" grpId="0" build="allAtOnce" animBg="1"/>
      <p:bldP spid="16" grpId="0" animBg="1"/>
      <p:bldP spid="17" grpId="0" build="allAtOnce" animBg="1"/>
      <p:bldP spid="18" grpId="0" build="allAtOnce" animBg="1"/>
      <p:bldP spid="19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portad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857496"/>
            <a:ext cx="9358346" cy="428628"/>
          </a:xfrm>
        </p:spPr>
        <p:txBody>
          <a:bodyPr>
            <a:noAutofit/>
          </a:bodyPr>
          <a:lstStyle/>
          <a:p>
            <a:r>
              <a:rPr lang="es-CR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  ADMINISTRACIÓN EN UN ENTORNO GLOBAL</a:t>
            </a:r>
            <a:endParaRPr lang="es-CR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571472" y="3143248"/>
            <a:ext cx="822960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FUNDAMENTOS</a:t>
            </a:r>
            <a:r>
              <a:rPr kumimoji="0" lang="es-CR" sz="1600" b="0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BÁSICOS DE LA  </a:t>
            </a:r>
            <a:r>
              <a:rPr lang="es-CR" sz="1600" baseline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PLANEACIÓN</a:t>
            </a:r>
            <a:endParaRPr kumimoji="0" lang="es-CR" sz="1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257614" y="5997379"/>
            <a:ext cx="3100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smtClean="0"/>
              <a:t>M.B.A JOSÉ MAXWELL OVALLE</a:t>
            </a:r>
          </a:p>
          <a:p>
            <a:endParaRPr lang="es-CR" dirty="0"/>
          </a:p>
        </p:txBody>
      </p:sp>
      <p:pic>
        <p:nvPicPr>
          <p:cNvPr id="10" name="9 Imagen" descr="LogoURL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43768" y="4429132"/>
            <a:ext cx="1625246" cy="2000303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" y="6000768"/>
            <a:ext cx="2300275" cy="450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Imagen" descr="DIAPOSITIVA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4164"/>
            <a:ext cx="9125115" cy="6843836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85720" y="3857628"/>
            <a:ext cx="8572560" cy="2357454"/>
          </a:xfrm>
        </p:spPr>
        <p:txBody>
          <a:bodyPr>
            <a:normAutofit/>
          </a:bodyPr>
          <a:lstStyle/>
          <a:p>
            <a:pPr algn="r"/>
            <a:r>
              <a:rPr lang="es-E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Una manera de comprender la naturaleza del entorno global es considerar el país donde se encuentran los propietarios de algunos productos y servicios. La administración ya no es mas local si no que se enfrentan a una competencia global.</a:t>
            </a:r>
            <a:endParaRPr lang="es-CR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8 Grupo"/>
          <p:cNvGrpSpPr/>
          <p:nvPr/>
        </p:nvGrpSpPr>
        <p:grpSpPr>
          <a:xfrm rot="323736">
            <a:off x="4780301" y="783962"/>
            <a:ext cx="3804419" cy="1365002"/>
            <a:chOff x="5391039" y="1970643"/>
            <a:chExt cx="3804419" cy="1365002"/>
          </a:xfrm>
        </p:grpSpPr>
        <p:sp>
          <p:nvSpPr>
            <p:cNvPr id="5" name="1 Título"/>
            <p:cNvSpPr txBox="1">
              <a:spLocks/>
            </p:cNvSpPr>
            <p:nvPr/>
          </p:nvSpPr>
          <p:spPr>
            <a:xfrm rot="20980343">
              <a:off x="5814762" y="2108510"/>
              <a:ext cx="2828585" cy="57150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lnSpcReduction="10000"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itchFamily="34" charset="0"/>
                  <a:ea typeface="+mj-ea"/>
                  <a:cs typeface="Arial" pitchFamily="34" charset="0"/>
                </a:rPr>
                <a:t> </a:t>
              </a:r>
              <a:r>
                <a:rPr lang="es-ES" sz="1900" dirty="0" smtClean="0">
                  <a:solidFill>
                    <a:srgbClr val="002060"/>
                  </a:solidFill>
                  <a:latin typeface="Arial" pitchFamily="34" charset="0"/>
                  <a:ea typeface="+mj-ea"/>
                  <a:cs typeface="Arial" pitchFamily="34" charset="0"/>
                </a:rPr>
                <a:t>LA  ADMINISTRACIÓN</a:t>
              </a:r>
              <a:endParaRPr kumimoji="0" lang="es-CR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7" name="1 Título"/>
            <p:cNvSpPr txBox="1">
              <a:spLocks/>
            </p:cNvSpPr>
            <p:nvPr/>
          </p:nvSpPr>
          <p:spPr>
            <a:xfrm rot="4797669">
              <a:off x="8251332" y="2205442"/>
              <a:ext cx="1041102" cy="57150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62500" lnSpcReduction="20000"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itchFamily="34" charset="0"/>
                  <a:ea typeface="+mj-ea"/>
                  <a:cs typeface="Arial" pitchFamily="34" charset="0"/>
                </a:rPr>
                <a:t> </a:t>
              </a:r>
              <a:r>
                <a:rPr kumimoji="0" lang="es-ES" sz="2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itchFamily="34" charset="0"/>
                  <a:ea typeface="+mj-ea"/>
                  <a:cs typeface="Arial" pitchFamily="34" charset="0"/>
                </a:rPr>
                <a:t>EN</a:t>
              </a:r>
              <a:r>
                <a:rPr kumimoji="0" lang="es-ES" sz="2000" b="0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itchFamily="34" charset="0"/>
                  <a:ea typeface="+mj-ea"/>
                  <a:cs typeface="Arial" pitchFamily="34" charset="0"/>
                </a:rPr>
                <a:t> UN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000" b="0" i="0" u="none" strike="noStrike" kern="1200" cap="none" spc="0" normalizeH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itchFamily="34" charset="0"/>
                  <a:ea typeface="+mj-ea"/>
                  <a:cs typeface="Arial" pitchFamily="34" charset="0"/>
                </a:rPr>
                <a:t>ENTORNO</a:t>
              </a:r>
              <a:endParaRPr kumimoji="0" lang="es-C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  <p:sp>
          <p:nvSpPr>
            <p:cNvPr id="8" name="1 Título"/>
            <p:cNvSpPr txBox="1">
              <a:spLocks/>
            </p:cNvSpPr>
            <p:nvPr/>
          </p:nvSpPr>
          <p:spPr>
            <a:xfrm rot="20980343">
              <a:off x="5391039" y="2621227"/>
              <a:ext cx="3804419" cy="71441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Arial" pitchFamily="34" charset="0"/>
                  <a:ea typeface="+mj-ea"/>
                  <a:cs typeface="Arial" pitchFamily="34" charset="0"/>
                </a:rPr>
                <a:t>GLOBAL</a:t>
              </a:r>
              <a:endParaRPr kumimoji="0" lang="es-CR" sz="6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12 Imagen" descr="DIAPOSITIVA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tangle 3"/>
          <p:cNvSpPr txBox="1">
            <a:spLocks/>
          </p:cNvSpPr>
          <p:nvPr/>
        </p:nvSpPr>
        <p:spPr>
          <a:xfrm rot="886829">
            <a:off x="86992" y="3205241"/>
            <a:ext cx="8024116" cy="231027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65125" marR="0" lvl="0" indent="-2555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MENTALIDAD</a:t>
            </a:r>
            <a:r>
              <a:rPr kumimoji="0" lang="es-ES" b="1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ESTRECHA</a:t>
            </a:r>
          </a:p>
          <a:p>
            <a:pPr marL="365125" marR="0" lvl="0" indent="-2555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b="1" i="0" u="none" strike="noStrike" kern="1200" cap="none" spc="0" normalizeH="0" baseline="0" noProof="0" dirty="0" smtClean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65125" marR="0" lvl="0" indent="-2555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POSTURA ETNOCÉNTRICA</a:t>
            </a:r>
            <a:r>
              <a:rPr kumimoji="0" lang="es-E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Las mejores prácticas son las del país origen.</a:t>
            </a:r>
          </a:p>
          <a:p>
            <a:pPr marL="365125" lvl="0" indent="-255588" algn="just">
              <a:spcBef>
                <a:spcPct val="20000"/>
              </a:spcBef>
            </a:pPr>
            <a:endParaRPr lang="es-ES" dirty="0">
              <a:latin typeface="Arial" pitchFamily="34" charset="0"/>
              <a:cs typeface="Arial" pitchFamily="34" charset="0"/>
            </a:endParaRPr>
          </a:p>
          <a:p>
            <a:pPr marL="365125" lvl="0" indent="-255588" algn="just">
              <a:spcBef>
                <a:spcPct val="20000"/>
              </a:spcBef>
            </a:pPr>
            <a:r>
              <a:rPr kumimoji="0" lang="es-ES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POSTURA POLICÉNTRICA</a:t>
            </a:r>
            <a:r>
              <a:rPr kumimoji="0" lang="es-ES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</a:t>
            </a:r>
            <a:r>
              <a:rPr kumimoji="0" lang="es-E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son las del país </a:t>
            </a:r>
            <a:r>
              <a:rPr lang="es-E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anfitrión. Las mejores prácticas para dirigir a la empresa </a:t>
            </a:r>
            <a:endParaRPr kumimoji="0" lang="es-ES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65125" marR="0" lvl="0" indent="-2555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" dirty="0">
              <a:latin typeface="Arial" pitchFamily="34" charset="0"/>
              <a:cs typeface="Arial" pitchFamily="34" charset="0"/>
            </a:endParaRPr>
          </a:p>
          <a:p>
            <a:pPr marL="365125" marR="0" lvl="0" indent="-2555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POSTURA GEOCÉNTRICA</a:t>
            </a:r>
            <a:r>
              <a:rPr kumimoji="0" lang="es-E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</a:t>
            </a:r>
            <a:r>
              <a:rPr kumimoji="0" lang="es-E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La mejor forma de dirigir a una empresa es contratando a las mejores personas de todo el mundo.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 descr="DIAPOSITIVA 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456"/>
            <a:ext cx="9144000" cy="6595088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968316">
            <a:off x="2659813" y="604743"/>
            <a:ext cx="3092012" cy="553565"/>
          </a:xfrm>
        </p:spPr>
        <p:txBody>
          <a:bodyPr>
            <a:noAutofit/>
          </a:bodyPr>
          <a:lstStyle/>
          <a:p>
            <a:pPr algn="l"/>
            <a:r>
              <a:rPr lang="es-CR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EXPOSICIÓN</a:t>
            </a:r>
            <a:r>
              <a:rPr lang="es-CR" sz="24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DEL</a:t>
            </a:r>
            <a:br>
              <a:rPr lang="es-CR" sz="24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</a:br>
            <a:r>
              <a:rPr lang="es-CR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ENTORNO</a:t>
            </a:r>
            <a:r>
              <a:rPr lang="es-CR" sz="24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GLOBAL</a:t>
            </a:r>
            <a:r>
              <a:rPr lang="es-CR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s-CR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6"/>
          <p:cNvSpPr txBox="1">
            <a:spLocks/>
          </p:cNvSpPr>
          <p:nvPr/>
        </p:nvSpPr>
        <p:spPr>
          <a:xfrm>
            <a:off x="357158" y="2357430"/>
            <a:ext cx="8786842" cy="29289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65125" marR="0" lvl="0" indent="-2555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s-E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125" marR="0" lvl="0" indent="-2555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Unión Europea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(UE)</a:t>
            </a:r>
          </a:p>
          <a:p>
            <a:pPr marL="365125" marR="0" lvl="0" indent="-2555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s-E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125" marR="0" lvl="0" indent="-2555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Tratado de Libre comercio de Norte América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(TLC) </a:t>
            </a:r>
          </a:p>
          <a:p>
            <a:pPr marL="365125" marR="0" lvl="0" indent="-2555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s-E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125" marR="0" lvl="0" indent="-2555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Asociación de Naciones del Sureste Asiático </a:t>
            </a:r>
            <a:r>
              <a:rPr kumimoji="0" lang="es-E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(ANSA)</a:t>
            </a:r>
          </a:p>
          <a:p>
            <a:pPr marL="365125" marR="0" lvl="0" indent="-2555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s-ES" sz="12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125" marR="0" lvl="0" indent="-2555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571472" y="1785926"/>
            <a:ext cx="4143404" cy="5535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R" sz="32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Alianzas </a:t>
            </a:r>
            <a:r>
              <a:rPr kumimoji="0" lang="es-CR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Comerciales</a:t>
            </a:r>
            <a:r>
              <a:rPr kumimoji="0" lang="es-C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kumimoji="0" lang="es-CR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571472" y="5357826"/>
            <a:ext cx="81288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5125" lvl="0" indent="-255588">
              <a:spcBef>
                <a:spcPct val="20000"/>
              </a:spcBef>
              <a:defRPr/>
            </a:pPr>
            <a:r>
              <a:rPr lang="es-ES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Organización Mundial del Comercio </a:t>
            </a:r>
            <a:r>
              <a:rPr lang="es-ES" sz="32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(OMC)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allAtOnce"/>
      <p:bldP spid="7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14 Marcador de contenido" descr="DIAPOSITIVA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214346" y="3143248"/>
            <a:ext cx="3900486" cy="1143000"/>
          </a:xfrm>
        </p:spPr>
        <p:txBody>
          <a:bodyPr>
            <a:noAutofit/>
          </a:bodyPr>
          <a:lstStyle/>
          <a:p>
            <a:r>
              <a:rPr lang="es-CR" sz="6600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¿CÓMO </a:t>
            </a:r>
            <a:endParaRPr lang="es-CR" sz="66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928662" y="3714752"/>
            <a:ext cx="2786082" cy="10001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sz="2000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SE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sz="2000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GLOBALIZAN LAS EMPRESAS?</a:t>
            </a:r>
            <a:endParaRPr kumimoji="0" lang="es-CR" sz="20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4214810" y="2000240"/>
            <a:ext cx="1785950" cy="242889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Primera Fase</a:t>
            </a:r>
          </a:p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Exportar al </a:t>
            </a: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extranjero o </a:t>
            </a: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importar del</a:t>
            </a: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extranjero</a:t>
            </a:r>
            <a:endParaRPr lang="es-CR" dirty="0">
              <a:solidFill>
                <a:srgbClr val="002060"/>
              </a:solidFill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6643702" y="2000240"/>
            <a:ext cx="2214578" cy="242889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Segunda Fase</a:t>
            </a:r>
          </a:p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Contratar </a:t>
            </a: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representantes</a:t>
            </a: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en el extranjero</a:t>
            </a: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o Fabricantes</a:t>
            </a: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Foráneos</a:t>
            </a:r>
          </a:p>
          <a:p>
            <a:pPr algn="ctr"/>
            <a:endParaRPr lang="es-CR" dirty="0">
              <a:solidFill>
                <a:srgbClr val="002060"/>
              </a:solidFill>
            </a:endParaRPr>
          </a:p>
        </p:txBody>
      </p:sp>
      <p:sp>
        <p:nvSpPr>
          <p:cNvPr id="9" name="8 Rectángulo redondeado"/>
          <p:cNvSpPr/>
          <p:nvPr/>
        </p:nvSpPr>
        <p:spPr>
          <a:xfrm>
            <a:off x="1500166" y="5000636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Subsidiaria</a:t>
            </a: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Foránea</a:t>
            </a:r>
          </a:p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10 Rectángulo redondeado"/>
          <p:cNvSpPr/>
          <p:nvPr/>
        </p:nvSpPr>
        <p:spPr>
          <a:xfrm>
            <a:off x="3428992" y="5000636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/>
            <a:r>
              <a:rPr lang="es-ES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Joint</a:t>
            </a:r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/>
            <a:r>
              <a:rPr lang="es-ES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Ventures</a:t>
            </a:r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12" name="11 Rectángulo redondeado"/>
          <p:cNvSpPr/>
          <p:nvPr/>
        </p:nvSpPr>
        <p:spPr>
          <a:xfrm>
            <a:off x="5357818" y="5000636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Alianzas</a:t>
            </a: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Estratégicas</a:t>
            </a:r>
            <a:endParaRPr lang="es-ES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16 Flecha doblada hacia arriba"/>
          <p:cNvSpPr/>
          <p:nvPr/>
        </p:nvSpPr>
        <p:spPr>
          <a:xfrm rot="16200000" flipH="1">
            <a:off x="6965173" y="4750603"/>
            <a:ext cx="1143008" cy="642942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  <p:bldP spid="8" grpId="0" build="allAtOnce" animBg="1"/>
      <p:bldP spid="9" grpId="0" build="allAtOnce" animBg="1"/>
      <p:bldP spid="11" grpId="0" build="allAtOnce" animBg="1"/>
      <p:bldP spid="12" grpId="0" build="allAtOnce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DIAPOSITIVA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1 Título"/>
          <p:cNvSpPr txBox="1">
            <a:spLocks/>
          </p:cNvSpPr>
          <p:nvPr/>
        </p:nvSpPr>
        <p:spPr>
          <a:xfrm rot="20941338">
            <a:off x="5170371" y="2575474"/>
            <a:ext cx="390048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4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ENTORNO </a:t>
            </a: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 rot="20941338">
            <a:off x="5808582" y="3274424"/>
            <a:ext cx="2927665" cy="5138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ECONÓMICO</a:t>
            </a: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 rot="15557674">
            <a:off x="5037785" y="3090585"/>
            <a:ext cx="843681" cy="7965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sz="3600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EL</a:t>
            </a:r>
            <a:endParaRPr kumimoji="0" lang="es-CR" sz="36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Rectangle 4"/>
          <p:cNvSpPr txBox="1">
            <a:spLocks/>
          </p:cNvSpPr>
          <p:nvPr/>
        </p:nvSpPr>
        <p:spPr>
          <a:xfrm>
            <a:off x="285720" y="4214818"/>
            <a:ext cx="8643998" cy="2071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47688" marR="0" lvl="0" indent="-43815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kumimoji="0" lang="es-E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El gerente global debe estar al tanto de la</a:t>
            </a:r>
            <a:r>
              <a:rPr kumimoji="0" lang="es-ES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s-E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situación económica cuando hace negocios</a:t>
            </a:r>
            <a:r>
              <a:rPr kumimoji="0" lang="es-ES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s-E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con</a:t>
            </a:r>
            <a:r>
              <a:rPr lang="es-E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s-E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otros países. Uno de los primeros aspectos</a:t>
            </a:r>
            <a:r>
              <a:rPr kumimoji="0" lang="es-ES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s-E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consiste en entender en qué sistema económico</a:t>
            </a:r>
            <a:r>
              <a:rPr kumimoji="0" lang="es-ES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s-E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opera el país. Hay dos tipos:</a:t>
            </a:r>
          </a:p>
          <a:p>
            <a:pPr marL="547688" lvl="0" indent="-438150" algn="just">
              <a:lnSpc>
                <a:spcPct val="90000"/>
              </a:lnSpc>
              <a:spcBef>
                <a:spcPct val="20000"/>
              </a:spcBef>
              <a:buFont typeface="Wingdings 3" pitchFamily="18" charset="2"/>
              <a:buAutoNum type="arabicPeriod"/>
            </a:pPr>
            <a:r>
              <a:rPr kumimoji="0" lang="es-ES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Economía de Mercado</a:t>
            </a:r>
            <a:r>
              <a:rPr kumimoji="0" lang="es-E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</a:t>
            </a:r>
            <a:r>
              <a:rPr lang="es-E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Sistema económico en el que el sector privado es dueño de los recursos y los controla.</a:t>
            </a:r>
            <a:endParaRPr kumimoji="0" lang="es-ES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547688" indent="-438150" algn="just">
              <a:lnSpc>
                <a:spcPct val="90000"/>
              </a:lnSpc>
              <a:spcBef>
                <a:spcPct val="20000"/>
              </a:spcBef>
              <a:buFont typeface="Wingdings 3" pitchFamily="18" charset="2"/>
              <a:buAutoNum type="arabicPeriod"/>
            </a:pPr>
            <a:r>
              <a:rPr kumimoji="0" lang="es-ES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Economía Controlada:</a:t>
            </a:r>
            <a:r>
              <a:rPr kumimoji="0" lang="es-ES" b="0" i="0" u="none" strike="noStrike" kern="1200" cap="none" spc="0" normalizeH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s-E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Sistema económico en el que el gobierno central planea todas las decisiones económicas.</a:t>
            </a:r>
          </a:p>
          <a:p>
            <a:pPr marL="547688" marR="0" lvl="0" indent="-438150" algn="just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3" pitchFamily="18" charset="2"/>
              <a:buAutoNum type="arabicPeriod"/>
              <a:tabLst/>
              <a:defRPr/>
            </a:pPr>
            <a:endParaRPr kumimoji="0" lang="es-ES" b="0" i="0" u="none" strike="noStrike" kern="1200" cap="none" spc="0" normalizeH="0" baseline="0" noProof="0" dirty="0" smtClean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DIAPOSITIVA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500166" y="4429132"/>
            <a:ext cx="7429552" cy="19526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	</a:t>
            </a:r>
            <a:r>
              <a:rPr kumimoji="0" lang="es-ES" sz="22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Proceso Integral por medio del cual se establecen las metas y objetivos de la Organización.  En este proceso también se definen las estrategias a seguir para poder alcanzar los objetivos. 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s-ES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kumimoji="0" lang="es-E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</a:t>
            </a:r>
            <a:r>
              <a:rPr kumimoji="0" lang="es-E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Robbins</a:t>
            </a:r>
            <a:r>
              <a:rPr kumimoji="0" lang="es-E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/ </a:t>
            </a:r>
            <a:r>
              <a:rPr kumimoji="0" lang="es-ES" sz="200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Coulter</a:t>
            </a:r>
            <a:r>
              <a:rPr kumimoji="0" lang="es-ES" sz="20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2006) </a:t>
            </a: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5000628" y="2786058"/>
            <a:ext cx="390048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6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¿QUÉ </a:t>
            </a: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6143636" y="3286124"/>
            <a:ext cx="2786082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sz="2000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ES LA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PLANEACIÓN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DIAPOSITIVA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4 Rectángulo redondeado"/>
          <p:cNvSpPr/>
          <p:nvPr/>
        </p:nvSpPr>
        <p:spPr>
          <a:xfrm>
            <a:off x="714348" y="4429132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Subsidiaria</a:t>
            </a: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Foránea</a:t>
            </a:r>
          </a:p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5 Rectángulo redondeado"/>
          <p:cNvSpPr/>
          <p:nvPr/>
        </p:nvSpPr>
        <p:spPr>
          <a:xfrm>
            <a:off x="3714744" y="4429132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/>
            <a:r>
              <a:rPr lang="es-ES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Joint</a:t>
            </a:r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/>
            <a:r>
              <a:rPr lang="es-ES" dirty="0" err="1" smtClean="0">
                <a:solidFill>
                  <a:srgbClr val="002060"/>
                </a:solidFill>
                <a:latin typeface="Arial" charset="0"/>
                <a:cs typeface="Arial" charset="0"/>
              </a:rPr>
              <a:t>Ventures</a:t>
            </a:r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  <a:p>
            <a:pPr algn="ctr"/>
            <a:endParaRPr lang="es-ES" dirty="0" smtClean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6715140" y="4429132"/>
            <a:ext cx="1785950" cy="85725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3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outerShdw blurRad="533400" dir="5400000" algn="ctr" rotWithShape="0">
              <a:srgbClr val="000000">
                <a:alpha val="5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Alianzas</a:t>
            </a:r>
          </a:p>
          <a:p>
            <a:pPr algn="ctr"/>
            <a:r>
              <a:rPr lang="es-ES" dirty="0" smtClean="0">
                <a:solidFill>
                  <a:srgbClr val="002060"/>
                </a:solidFill>
                <a:latin typeface="Arial" charset="0"/>
                <a:cs typeface="Arial" charset="0"/>
              </a:rPr>
              <a:t>Estratégicas</a:t>
            </a:r>
            <a:endParaRPr lang="es-ES" dirty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7 Flecha derecha"/>
          <p:cNvSpPr/>
          <p:nvPr/>
        </p:nvSpPr>
        <p:spPr>
          <a:xfrm>
            <a:off x="2786050" y="4643446"/>
            <a:ext cx="714380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9" name="8 Flecha derecha"/>
          <p:cNvSpPr/>
          <p:nvPr/>
        </p:nvSpPr>
        <p:spPr>
          <a:xfrm>
            <a:off x="5715008" y="4643446"/>
            <a:ext cx="714380" cy="428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785786" y="5429264"/>
            <a:ext cx="15263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Planeación </a:t>
            </a:r>
          </a:p>
          <a:p>
            <a:r>
              <a:rPr lang="es-E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operativa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786182" y="5500702"/>
            <a:ext cx="152638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Planeación </a:t>
            </a:r>
          </a:p>
          <a:p>
            <a:r>
              <a:rPr lang="es-E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táctica</a:t>
            </a:r>
          </a:p>
        </p:txBody>
      </p:sp>
      <p:sp>
        <p:nvSpPr>
          <p:cNvPr id="12" name="Text Box 11"/>
          <p:cNvSpPr txBox="1">
            <a:spLocks noChangeArrowheads="1"/>
          </p:cNvSpPr>
          <p:nvPr/>
        </p:nvSpPr>
        <p:spPr bwMode="auto">
          <a:xfrm>
            <a:off x="6858016" y="5500702"/>
            <a:ext cx="14670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Planeación</a:t>
            </a:r>
          </a:p>
          <a:p>
            <a:r>
              <a:rPr lang="es-E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Estratégica</a:t>
            </a:r>
          </a:p>
        </p:txBody>
      </p:sp>
      <p:sp>
        <p:nvSpPr>
          <p:cNvPr id="13" name="1 Título"/>
          <p:cNvSpPr txBox="1">
            <a:spLocks/>
          </p:cNvSpPr>
          <p:nvPr/>
        </p:nvSpPr>
        <p:spPr>
          <a:xfrm>
            <a:off x="-285784" y="2857496"/>
            <a:ext cx="390048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6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¿QUÉ </a:t>
            </a:r>
          </a:p>
        </p:txBody>
      </p:sp>
      <p:sp>
        <p:nvSpPr>
          <p:cNvPr id="14" name="1 Título"/>
          <p:cNvSpPr txBox="1">
            <a:spLocks/>
          </p:cNvSpPr>
          <p:nvPr/>
        </p:nvSpPr>
        <p:spPr>
          <a:xfrm>
            <a:off x="857224" y="3357562"/>
            <a:ext cx="2786082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sz="2000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ES LA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R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PLANEACIÓN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729D6A1A9F1A4F9C5FFEC32525F6D9" ma:contentTypeVersion="0" ma:contentTypeDescription="Create a new document." ma:contentTypeScope="" ma:versionID="4c930a1123d4fb51f21f6226ea36f6aa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F8A57723-1B21-4201-8E86-DA50ED56A7F3}"/>
</file>

<file path=customXml/itemProps2.xml><?xml version="1.0" encoding="utf-8"?>
<ds:datastoreItem xmlns:ds="http://schemas.openxmlformats.org/officeDocument/2006/customXml" ds:itemID="{80404CD1-BB27-45D7-B57E-28A919BEB664}"/>
</file>

<file path=customXml/itemProps3.xml><?xml version="1.0" encoding="utf-8"?>
<ds:datastoreItem xmlns:ds="http://schemas.openxmlformats.org/officeDocument/2006/customXml" ds:itemID="{B60973E6-D88A-4A23-BBC0-C160B5748E1C}"/>
</file>

<file path=docProps/app.xml><?xml version="1.0" encoding="utf-8"?>
<Properties xmlns="http://schemas.openxmlformats.org/officeDocument/2006/extended-properties" xmlns:vt="http://schemas.openxmlformats.org/officeDocument/2006/docPropsVTypes">
  <TotalTime>565</TotalTime>
  <Words>305</Words>
  <Application>Microsoft Office PowerPoint</Application>
  <PresentationFormat>Presentación en pantalla (4:3)</PresentationFormat>
  <Paragraphs>100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Tema de Office</vt:lpstr>
      <vt:lpstr>Diapositiva 1</vt:lpstr>
      <vt:lpstr>LA  ADMINISTRACIÓN EN UN ENTORNO GLOBAL</vt:lpstr>
      <vt:lpstr>Una manera de comprender la naturaleza del entorno global es considerar el país donde se encuentran los propietarios de algunos productos y servicios. La administración ya no es mas local si no que se enfrentan a una competencia global.</vt:lpstr>
      <vt:lpstr>Diapositiva 4</vt:lpstr>
      <vt:lpstr>EXPOSICIÓNDEL ENTORNOGLOBAL </vt:lpstr>
      <vt:lpstr>¿CÓMO </vt:lpstr>
      <vt:lpstr>Diapositiva 7</vt:lpstr>
      <vt:lpstr>Diapositiva 8</vt:lpstr>
      <vt:lpstr>Diapositiva 9</vt:lpstr>
      <vt:lpstr>Diapositiva 10</vt:lpstr>
      <vt:lpstr>Diapositiva 11</vt:lpstr>
    </vt:vector>
  </TitlesOfParts>
  <Company>uReloaded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Illusion V2 SP2</dc:creator>
  <cp:lastModifiedBy>Boris</cp:lastModifiedBy>
  <cp:revision>58</cp:revision>
  <dcterms:created xsi:type="dcterms:W3CDTF">2009-10-15T15:57:25Z</dcterms:created>
  <dcterms:modified xsi:type="dcterms:W3CDTF">2010-01-14T21:11:32Z</dcterms:modified>
</cp:coreProperties>
</file>