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customXml/itemProps1.xml" ContentType="application/vnd.openxmlformats-officedocument.customXml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5" d="100"/>
          <a:sy n="55" d="100"/>
        </p:scale>
        <p:origin x="-1428" y="-5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92AA2-0C1F-4A8F-8ED8-DE9492685333}" type="datetimeFigureOut">
              <a:rPr lang="es-CR" smtClean="0"/>
              <a:pPr/>
              <a:t>14/01/2010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125AC-B12B-42C2-9CE3-C63BD24ABEE9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92AA2-0C1F-4A8F-8ED8-DE9492685333}" type="datetimeFigureOut">
              <a:rPr lang="es-CR" smtClean="0"/>
              <a:pPr/>
              <a:t>14/01/2010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125AC-B12B-42C2-9CE3-C63BD24ABEE9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92AA2-0C1F-4A8F-8ED8-DE9492685333}" type="datetimeFigureOut">
              <a:rPr lang="es-CR" smtClean="0"/>
              <a:pPr/>
              <a:t>14/01/2010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125AC-B12B-42C2-9CE3-C63BD24ABEE9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92AA2-0C1F-4A8F-8ED8-DE9492685333}" type="datetimeFigureOut">
              <a:rPr lang="es-CR" smtClean="0"/>
              <a:pPr/>
              <a:t>14/01/2010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125AC-B12B-42C2-9CE3-C63BD24ABEE9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92AA2-0C1F-4A8F-8ED8-DE9492685333}" type="datetimeFigureOut">
              <a:rPr lang="es-CR" smtClean="0"/>
              <a:pPr/>
              <a:t>14/01/2010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125AC-B12B-42C2-9CE3-C63BD24ABEE9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92AA2-0C1F-4A8F-8ED8-DE9492685333}" type="datetimeFigureOut">
              <a:rPr lang="es-CR" smtClean="0"/>
              <a:pPr/>
              <a:t>14/01/2010</a:t>
            </a:fld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125AC-B12B-42C2-9CE3-C63BD24ABEE9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92AA2-0C1F-4A8F-8ED8-DE9492685333}" type="datetimeFigureOut">
              <a:rPr lang="es-CR" smtClean="0"/>
              <a:pPr/>
              <a:t>14/01/2010</a:t>
            </a:fld>
            <a:endParaRPr lang="es-C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125AC-B12B-42C2-9CE3-C63BD24ABEE9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92AA2-0C1F-4A8F-8ED8-DE9492685333}" type="datetimeFigureOut">
              <a:rPr lang="es-CR" smtClean="0"/>
              <a:pPr/>
              <a:t>14/01/2010</a:t>
            </a:fld>
            <a:endParaRPr lang="es-C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125AC-B12B-42C2-9CE3-C63BD24ABEE9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92AA2-0C1F-4A8F-8ED8-DE9492685333}" type="datetimeFigureOut">
              <a:rPr lang="es-CR" smtClean="0"/>
              <a:pPr/>
              <a:t>14/01/2010</a:t>
            </a:fld>
            <a:endParaRPr lang="es-C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125AC-B12B-42C2-9CE3-C63BD24ABEE9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92AA2-0C1F-4A8F-8ED8-DE9492685333}" type="datetimeFigureOut">
              <a:rPr lang="es-CR" smtClean="0"/>
              <a:pPr/>
              <a:t>14/01/2010</a:t>
            </a:fld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125AC-B12B-42C2-9CE3-C63BD24ABEE9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92AA2-0C1F-4A8F-8ED8-DE9492685333}" type="datetimeFigureOut">
              <a:rPr lang="es-CR" smtClean="0"/>
              <a:pPr/>
              <a:t>14/01/2010</a:t>
            </a:fld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125AC-B12B-42C2-9CE3-C63BD24ABEE9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92AA2-0C1F-4A8F-8ED8-DE9492685333}" type="datetimeFigureOut">
              <a:rPr lang="es-CR" smtClean="0"/>
              <a:pPr/>
              <a:t>14/01/2010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6125AC-B12B-42C2-9CE3-C63BD24ABEE9}" type="slidenum">
              <a:rPr lang="es-CR" smtClean="0"/>
              <a:pPr/>
              <a:t>‹Nº›</a:t>
            </a:fld>
            <a:endParaRPr lang="es-C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Marcador de contenido" descr="DIAPOSITIVA1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14282" y="4143380"/>
            <a:ext cx="8572560" cy="21431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s-ES" b="1" i="0" u="sng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METAS</a:t>
            </a:r>
            <a:r>
              <a:rPr kumimoji="0" lang="es-ES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:</a:t>
            </a:r>
            <a:r>
              <a:rPr kumimoji="0" lang="es-ES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Resultados deseados para individuos, grupos y organizaciones enteras.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s-ES" b="1" i="0" u="sng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PLANES</a:t>
            </a:r>
            <a:r>
              <a:rPr kumimoji="0" lang="es-ES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:</a:t>
            </a:r>
            <a:r>
              <a:rPr kumimoji="0" lang="es-ES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Documentos en los que se explica como se van a alcanzar las metas, así como la asignación de recursos, calendarios y otras acciones necesarias para concretarlas.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s-ES" b="1" i="0" u="sng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METAS DECLARADAS</a:t>
            </a:r>
            <a:r>
              <a:rPr kumimoji="0" lang="es-ES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: </a:t>
            </a:r>
            <a:r>
              <a:rPr kumimoji="0" lang="es-ES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Anuncios oficiales que la organización dicta y quiere que los interesados consideren como sus objetivos. </a:t>
            </a:r>
          </a:p>
        </p:txBody>
      </p:sp>
      <p:grpSp>
        <p:nvGrpSpPr>
          <p:cNvPr id="3" name="6 Grupo"/>
          <p:cNvGrpSpPr/>
          <p:nvPr/>
        </p:nvGrpSpPr>
        <p:grpSpPr>
          <a:xfrm>
            <a:off x="4765463" y="2571748"/>
            <a:ext cx="4307131" cy="1055425"/>
            <a:chOff x="5366983" y="3048710"/>
            <a:chExt cx="4307131" cy="1250876"/>
          </a:xfrm>
        </p:grpSpPr>
        <p:sp>
          <p:nvSpPr>
            <p:cNvPr id="8" name="1 Título"/>
            <p:cNvSpPr txBox="1">
              <a:spLocks/>
            </p:cNvSpPr>
            <p:nvPr/>
          </p:nvSpPr>
          <p:spPr>
            <a:xfrm rot="20980343">
              <a:off x="5366983" y="3585169"/>
              <a:ext cx="4307131" cy="714417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6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Arial" pitchFamily="34" charset="0"/>
                  <a:ea typeface="+mj-ea"/>
                  <a:cs typeface="Arial" pitchFamily="34" charset="0"/>
                </a:rPr>
                <a:t>planeación</a:t>
              </a:r>
              <a:endParaRPr kumimoji="0" lang="es-CR" sz="6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9" name="1 Título"/>
            <p:cNvSpPr txBox="1">
              <a:spLocks/>
            </p:cNvSpPr>
            <p:nvPr/>
          </p:nvSpPr>
          <p:spPr>
            <a:xfrm rot="20980343">
              <a:off x="6728856" y="3048710"/>
              <a:ext cx="2828585" cy="57150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70000" lnSpcReduction="2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3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itchFamily="34" charset="0"/>
                  <a:ea typeface="+mj-ea"/>
                  <a:cs typeface="Arial" pitchFamily="34" charset="0"/>
                </a:rPr>
                <a:t>Metas y Planes de la</a:t>
              </a:r>
              <a:endParaRPr kumimoji="0" lang="es-CR" sz="1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DIAPOSITIVA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71470" y="-24"/>
            <a:ext cx="9215470" cy="6858000"/>
          </a:xfrm>
        </p:spPr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642910" y="2285992"/>
            <a:ext cx="4429156" cy="15716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ES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Autores: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s-ES" sz="2200" i="0" u="none" strike="noStrike" kern="1200" cap="none" spc="0" normalizeH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ES" sz="2200" dirty="0" smtClean="0">
                <a:solidFill>
                  <a:srgbClr val="002060"/>
                </a:solidFill>
              </a:rPr>
              <a:t>M.B.A José Maxwell Ovalle</a:t>
            </a:r>
          </a:p>
          <a:p>
            <a:endParaRPr lang="es-CR" sz="2400" dirty="0" smtClean="0"/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s-ES" sz="4000" b="0" i="0" u="none" strike="noStrike" kern="1200" cap="none" spc="0" normalizeH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s-ES" sz="20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 rot="1033888">
            <a:off x="5959256" y="922696"/>
            <a:ext cx="3026708" cy="11430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FUENTES </a:t>
            </a:r>
            <a:r>
              <a:rPr kumimoji="0" lang="es-E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 REFERENCIA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4143372" y="4214818"/>
            <a:ext cx="4429156" cy="15716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s-E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Imágenes obtenidas de: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s-ES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www.mattonimages.com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s-ES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www.google.com/imagenes gratis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sz="2200" dirty="0" smtClean="0">
              <a:solidFill>
                <a:srgbClr val="002060"/>
              </a:solidFill>
            </a:endParaRPr>
          </a:p>
          <a:p>
            <a:endParaRPr lang="es-CR" sz="2400" dirty="0" smtClean="0"/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s-ES" sz="4000" b="0" i="0" u="none" strike="noStrike" kern="1200" cap="none" spc="0" normalizeH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s-ES" sz="20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DIAPOSITIVA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71470" y="-24"/>
            <a:ext cx="9215470" cy="6858000"/>
          </a:xfrm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 rot="1033888">
            <a:off x="2155354" y="487498"/>
            <a:ext cx="6997794" cy="9987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EQUIPO </a:t>
            </a:r>
            <a:r>
              <a:rPr kumimoji="0" lang="es-E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DE TRABAJO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400" b="1" dirty="0" smtClean="0">
                <a:solidFill>
                  <a:srgbClr val="FFC000"/>
                </a:solidFill>
                <a:latin typeface="Arial" pitchFamily="34" charset="0"/>
                <a:ea typeface="+mj-ea"/>
                <a:cs typeface="Arial" pitchFamily="34" charset="0"/>
              </a:rPr>
              <a:t>Implicado</a:t>
            </a:r>
            <a:r>
              <a:rPr kumimoji="0" lang="es-ES" sz="2400" b="1" i="0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en la elaboración del material virtual</a:t>
            </a:r>
            <a:endParaRPr kumimoji="0" lang="es-E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6" name="5 Imagen" descr="logo facultad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51" y="4429132"/>
            <a:ext cx="1285884" cy="1799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" descr="Imagen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596" y="1785926"/>
            <a:ext cx="2500330" cy="1529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E:\LOGOTIPO DEV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14678" y="2857496"/>
            <a:ext cx="2286016" cy="19947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DIAPOSITIVA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71470" y="-24"/>
            <a:ext cx="9215470" cy="6858000"/>
          </a:xfrm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 rot="1033888">
            <a:off x="5171576" y="803350"/>
            <a:ext cx="3832471" cy="11430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44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INTEGRANTES EQUIPO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4400" b="1" dirty="0" smtClean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FACULTAD DE ARQUITECTURA Y DISEÑO  </a:t>
            </a:r>
            <a:endParaRPr kumimoji="0" lang="es-ES" sz="4400" b="1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142976" y="3929067"/>
            <a:ext cx="6858048" cy="785818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s-E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Christian Navarro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ES" sz="40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Juan Fernando Guzmán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s-ES" sz="20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DIAPOSITIVA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215470" cy="6858000"/>
          </a:xfrm>
        </p:spPr>
      </p:pic>
      <p:sp>
        <p:nvSpPr>
          <p:cNvPr id="8" name="7 Rectángulo redondeado"/>
          <p:cNvSpPr/>
          <p:nvPr/>
        </p:nvSpPr>
        <p:spPr>
          <a:xfrm>
            <a:off x="642910" y="3000372"/>
            <a:ext cx="1785950" cy="857256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3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effectLst>
            <a:outerShdw blurRad="533400" dir="5400000" algn="ctr" rotWithShape="0">
              <a:srgbClr val="000000">
                <a:alpha val="53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algn="ctr"/>
            <a:r>
              <a:rPr lang="es-ES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Línea Estratégica</a:t>
            </a:r>
          </a:p>
          <a:p>
            <a:pPr algn="ctr"/>
            <a:endParaRPr lang="es-ES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642910" y="4214818"/>
            <a:ext cx="1785950" cy="857256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3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effectLst>
            <a:outerShdw blurRad="533400" dir="5400000" algn="ctr" rotWithShape="0">
              <a:srgbClr val="000000">
                <a:alpha val="53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Estratégicos</a:t>
            </a:r>
          </a:p>
        </p:txBody>
      </p:sp>
      <p:sp>
        <p:nvSpPr>
          <p:cNvPr id="10" name="9 Rectángulo redondeado"/>
          <p:cNvSpPr/>
          <p:nvPr/>
        </p:nvSpPr>
        <p:spPr>
          <a:xfrm>
            <a:off x="642910" y="5357826"/>
            <a:ext cx="1785950" cy="857256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3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effectLst>
            <a:outerShdw blurRad="533400" dir="5400000" algn="ctr" rotWithShape="0">
              <a:srgbClr val="000000">
                <a:alpha val="53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Operativos</a:t>
            </a:r>
          </a:p>
        </p:txBody>
      </p:sp>
      <p:sp>
        <p:nvSpPr>
          <p:cNvPr id="11" name="10 Rectángulo redondeado"/>
          <p:cNvSpPr/>
          <p:nvPr/>
        </p:nvSpPr>
        <p:spPr>
          <a:xfrm>
            <a:off x="2857488" y="3000372"/>
            <a:ext cx="1785950" cy="857256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3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effectLst>
            <a:outerShdw blurRad="533400" dir="5400000" algn="ctr" rotWithShape="0">
              <a:srgbClr val="000000">
                <a:alpha val="53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algn="ctr"/>
            <a:r>
              <a:rPr lang="es-ES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Plazo</a:t>
            </a:r>
          </a:p>
          <a:p>
            <a:pPr algn="ctr"/>
            <a:endParaRPr lang="es-ES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11 Rectángulo redondeado"/>
          <p:cNvSpPr/>
          <p:nvPr/>
        </p:nvSpPr>
        <p:spPr>
          <a:xfrm>
            <a:off x="5000628" y="3000372"/>
            <a:ext cx="1785950" cy="857256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3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effectLst>
            <a:outerShdw blurRad="533400" dir="5400000" algn="ctr" rotWithShape="0">
              <a:srgbClr val="000000">
                <a:alpha val="53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Especificidad</a:t>
            </a:r>
          </a:p>
        </p:txBody>
      </p:sp>
      <p:sp>
        <p:nvSpPr>
          <p:cNvPr id="13" name="12 Rectángulo redondeado"/>
          <p:cNvSpPr/>
          <p:nvPr/>
        </p:nvSpPr>
        <p:spPr>
          <a:xfrm>
            <a:off x="7143768" y="3000372"/>
            <a:ext cx="1785950" cy="857256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3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effectLst>
            <a:outerShdw blurRad="533400" dir="5400000" algn="ctr" rotWithShape="0">
              <a:srgbClr val="000000">
                <a:alpha val="53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Frecuencia</a:t>
            </a:r>
          </a:p>
        </p:txBody>
      </p:sp>
      <p:sp>
        <p:nvSpPr>
          <p:cNvPr id="16" name="15 Rectángulo redondeado"/>
          <p:cNvSpPr/>
          <p:nvPr/>
        </p:nvSpPr>
        <p:spPr>
          <a:xfrm>
            <a:off x="2857488" y="4214818"/>
            <a:ext cx="1785950" cy="857256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3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effectLst>
            <a:outerShdw blurRad="533400" dir="5400000" algn="ctr" rotWithShape="0">
              <a:srgbClr val="000000">
                <a:alpha val="53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Largo Plazo</a:t>
            </a:r>
          </a:p>
        </p:txBody>
      </p:sp>
      <p:sp>
        <p:nvSpPr>
          <p:cNvPr id="17" name="16 Rectángulo redondeado"/>
          <p:cNvSpPr/>
          <p:nvPr/>
        </p:nvSpPr>
        <p:spPr>
          <a:xfrm>
            <a:off x="2857488" y="5357826"/>
            <a:ext cx="1785950" cy="857256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3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effectLst>
            <a:outerShdw blurRad="533400" dir="5400000" algn="ctr" rotWithShape="0">
              <a:srgbClr val="000000">
                <a:alpha val="53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Corto Plazo</a:t>
            </a:r>
          </a:p>
        </p:txBody>
      </p:sp>
      <p:sp>
        <p:nvSpPr>
          <p:cNvPr id="20" name="19 Rectángulo redondeado"/>
          <p:cNvSpPr/>
          <p:nvPr/>
        </p:nvSpPr>
        <p:spPr>
          <a:xfrm>
            <a:off x="5000628" y="4214818"/>
            <a:ext cx="1785950" cy="857256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3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effectLst>
            <a:outerShdw blurRad="533400" dir="5400000" algn="ctr" rotWithShape="0">
              <a:srgbClr val="000000">
                <a:alpha val="53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Direccionales</a:t>
            </a:r>
          </a:p>
        </p:txBody>
      </p:sp>
      <p:sp>
        <p:nvSpPr>
          <p:cNvPr id="21" name="20 Rectángulo redondeado"/>
          <p:cNvSpPr/>
          <p:nvPr/>
        </p:nvSpPr>
        <p:spPr>
          <a:xfrm>
            <a:off x="5000628" y="5357826"/>
            <a:ext cx="1785950" cy="857256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3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effectLst>
            <a:outerShdw blurRad="533400" dir="5400000" algn="ctr" rotWithShape="0">
              <a:srgbClr val="000000">
                <a:alpha val="53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algn="ctr"/>
            <a:r>
              <a:rPr lang="es-ES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Específicos</a:t>
            </a:r>
          </a:p>
          <a:p>
            <a:pPr algn="ctr"/>
            <a:endParaRPr lang="es-ES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21 Rectángulo redondeado"/>
          <p:cNvSpPr/>
          <p:nvPr/>
        </p:nvSpPr>
        <p:spPr>
          <a:xfrm>
            <a:off x="7143768" y="4214818"/>
            <a:ext cx="1785950" cy="857256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3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effectLst>
            <a:outerShdw blurRad="533400" dir="5400000" algn="ctr" rotWithShape="0">
              <a:srgbClr val="000000">
                <a:alpha val="53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Únicos</a:t>
            </a:r>
          </a:p>
        </p:txBody>
      </p:sp>
      <p:sp>
        <p:nvSpPr>
          <p:cNvPr id="23" name="22 Rectángulo redondeado"/>
          <p:cNvSpPr/>
          <p:nvPr/>
        </p:nvSpPr>
        <p:spPr>
          <a:xfrm>
            <a:off x="7143768" y="5357826"/>
            <a:ext cx="1785950" cy="857256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3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effectLst>
            <a:outerShdw blurRad="533400" dir="5400000" algn="ctr" rotWithShape="0">
              <a:srgbClr val="000000">
                <a:alpha val="53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algn="ctr"/>
            <a:r>
              <a:rPr lang="es-ES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Permanentes</a:t>
            </a:r>
          </a:p>
          <a:p>
            <a:pPr algn="ctr"/>
            <a:endParaRPr lang="es-ES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24 Rectángulo redondeado"/>
          <p:cNvSpPr/>
          <p:nvPr/>
        </p:nvSpPr>
        <p:spPr>
          <a:xfrm>
            <a:off x="642910" y="1000108"/>
            <a:ext cx="1785950" cy="857256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3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effectLst>
            <a:outerShdw blurRad="533400" dir="5400000" algn="ctr" rotWithShape="0">
              <a:srgbClr val="000000">
                <a:alpha val="53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algn="ctr"/>
            <a:r>
              <a:rPr lang="es-ES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Tipos de planes</a:t>
            </a:r>
          </a:p>
          <a:p>
            <a:pPr algn="ctr"/>
            <a:endParaRPr lang="es-ES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27" name="1 Título"/>
          <p:cNvSpPr txBox="1">
            <a:spLocks/>
          </p:cNvSpPr>
          <p:nvPr/>
        </p:nvSpPr>
        <p:spPr>
          <a:xfrm rot="987377">
            <a:off x="2236386" y="969106"/>
            <a:ext cx="6964889" cy="6027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5400" dirty="0" smtClean="0">
                <a:solidFill>
                  <a:srgbClr val="FFC000"/>
                </a:solidFill>
                <a:latin typeface="Arial" pitchFamily="34" charset="0"/>
                <a:ea typeface="+mj-ea"/>
                <a:cs typeface="Arial" pitchFamily="34" charset="0"/>
              </a:rPr>
              <a:t>TIPOS DE </a:t>
            </a:r>
            <a:r>
              <a:rPr lang="es-ES" sz="5400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PLANES</a:t>
            </a:r>
            <a:endParaRPr kumimoji="0" lang="es-CR" sz="54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2" name="46 Grupo"/>
          <p:cNvGrpSpPr/>
          <p:nvPr/>
        </p:nvGrpSpPr>
        <p:grpSpPr>
          <a:xfrm>
            <a:off x="356364" y="3429000"/>
            <a:ext cx="286546" cy="2430480"/>
            <a:chOff x="356364" y="3429000"/>
            <a:chExt cx="286546" cy="2430480"/>
          </a:xfrm>
        </p:grpSpPr>
        <p:cxnSp>
          <p:nvCxnSpPr>
            <p:cNvPr id="31" name="30 Conector recto"/>
            <p:cNvCxnSpPr/>
            <p:nvPr/>
          </p:nvCxnSpPr>
          <p:spPr>
            <a:xfrm rot="5400000">
              <a:off x="-857288" y="4643446"/>
              <a:ext cx="2428892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41 Grupo"/>
            <p:cNvGrpSpPr/>
            <p:nvPr/>
          </p:nvGrpSpPr>
          <p:grpSpPr>
            <a:xfrm>
              <a:off x="357158" y="3429000"/>
              <a:ext cx="285752" cy="2430480"/>
              <a:chOff x="357158" y="3429000"/>
              <a:chExt cx="285752" cy="2430480"/>
            </a:xfrm>
          </p:grpSpPr>
          <p:cxnSp>
            <p:nvCxnSpPr>
              <p:cNvPr id="39" name="38 Conector recto"/>
              <p:cNvCxnSpPr/>
              <p:nvPr/>
            </p:nvCxnSpPr>
            <p:spPr>
              <a:xfrm>
                <a:off x="357158" y="3429000"/>
                <a:ext cx="285752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39 Conector recto"/>
              <p:cNvCxnSpPr/>
              <p:nvPr/>
            </p:nvCxnSpPr>
            <p:spPr>
              <a:xfrm>
                <a:off x="357158" y="4643446"/>
                <a:ext cx="285752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40 Conector recto"/>
              <p:cNvCxnSpPr/>
              <p:nvPr/>
            </p:nvCxnSpPr>
            <p:spPr>
              <a:xfrm>
                <a:off x="357158" y="5857892"/>
                <a:ext cx="285752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" name="47 Grupo"/>
          <p:cNvGrpSpPr/>
          <p:nvPr/>
        </p:nvGrpSpPr>
        <p:grpSpPr>
          <a:xfrm>
            <a:off x="2570942" y="3429000"/>
            <a:ext cx="286546" cy="2430480"/>
            <a:chOff x="356364" y="3429000"/>
            <a:chExt cx="286546" cy="2430480"/>
          </a:xfrm>
        </p:grpSpPr>
        <p:cxnSp>
          <p:nvCxnSpPr>
            <p:cNvPr id="49" name="48 Conector recto"/>
            <p:cNvCxnSpPr/>
            <p:nvPr/>
          </p:nvCxnSpPr>
          <p:spPr>
            <a:xfrm rot="5400000">
              <a:off x="-857288" y="4643446"/>
              <a:ext cx="2428892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41 Grupo"/>
            <p:cNvGrpSpPr/>
            <p:nvPr/>
          </p:nvGrpSpPr>
          <p:grpSpPr>
            <a:xfrm>
              <a:off x="357158" y="3429000"/>
              <a:ext cx="285752" cy="2430480"/>
              <a:chOff x="357158" y="3429000"/>
              <a:chExt cx="285752" cy="2430480"/>
            </a:xfrm>
          </p:grpSpPr>
          <p:cxnSp>
            <p:nvCxnSpPr>
              <p:cNvPr id="51" name="50 Conector recto"/>
              <p:cNvCxnSpPr/>
              <p:nvPr/>
            </p:nvCxnSpPr>
            <p:spPr>
              <a:xfrm>
                <a:off x="357158" y="3429000"/>
                <a:ext cx="285752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51 Conector recto"/>
              <p:cNvCxnSpPr/>
              <p:nvPr/>
            </p:nvCxnSpPr>
            <p:spPr>
              <a:xfrm>
                <a:off x="357158" y="4643446"/>
                <a:ext cx="285752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52 Conector recto"/>
              <p:cNvCxnSpPr/>
              <p:nvPr/>
            </p:nvCxnSpPr>
            <p:spPr>
              <a:xfrm>
                <a:off x="357158" y="5857892"/>
                <a:ext cx="285752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" name="53 Grupo"/>
          <p:cNvGrpSpPr/>
          <p:nvPr/>
        </p:nvGrpSpPr>
        <p:grpSpPr>
          <a:xfrm>
            <a:off x="4714876" y="3429000"/>
            <a:ext cx="286546" cy="2430480"/>
            <a:chOff x="356364" y="3429000"/>
            <a:chExt cx="286546" cy="2430480"/>
          </a:xfrm>
        </p:grpSpPr>
        <p:cxnSp>
          <p:nvCxnSpPr>
            <p:cNvPr id="55" name="54 Conector recto"/>
            <p:cNvCxnSpPr/>
            <p:nvPr/>
          </p:nvCxnSpPr>
          <p:spPr>
            <a:xfrm rot="5400000">
              <a:off x="-857288" y="4643446"/>
              <a:ext cx="2428892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41 Grupo"/>
            <p:cNvGrpSpPr/>
            <p:nvPr/>
          </p:nvGrpSpPr>
          <p:grpSpPr>
            <a:xfrm>
              <a:off x="357158" y="3429000"/>
              <a:ext cx="285752" cy="2430480"/>
              <a:chOff x="357158" y="3429000"/>
              <a:chExt cx="285752" cy="2430480"/>
            </a:xfrm>
          </p:grpSpPr>
          <p:cxnSp>
            <p:nvCxnSpPr>
              <p:cNvPr id="57" name="56 Conector recto"/>
              <p:cNvCxnSpPr/>
              <p:nvPr/>
            </p:nvCxnSpPr>
            <p:spPr>
              <a:xfrm>
                <a:off x="357158" y="3429000"/>
                <a:ext cx="285752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57 Conector recto"/>
              <p:cNvCxnSpPr/>
              <p:nvPr/>
            </p:nvCxnSpPr>
            <p:spPr>
              <a:xfrm>
                <a:off x="357158" y="4643446"/>
                <a:ext cx="285752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58 Conector recto"/>
              <p:cNvCxnSpPr/>
              <p:nvPr/>
            </p:nvCxnSpPr>
            <p:spPr>
              <a:xfrm>
                <a:off x="357158" y="5857892"/>
                <a:ext cx="285752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" name="59 Grupo"/>
          <p:cNvGrpSpPr/>
          <p:nvPr/>
        </p:nvGrpSpPr>
        <p:grpSpPr>
          <a:xfrm>
            <a:off x="6858016" y="3500438"/>
            <a:ext cx="286546" cy="2430480"/>
            <a:chOff x="356364" y="3429000"/>
            <a:chExt cx="286546" cy="2430480"/>
          </a:xfrm>
        </p:grpSpPr>
        <p:cxnSp>
          <p:nvCxnSpPr>
            <p:cNvPr id="61" name="60 Conector recto"/>
            <p:cNvCxnSpPr/>
            <p:nvPr/>
          </p:nvCxnSpPr>
          <p:spPr>
            <a:xfrm rot="5400000">
              <a:off x="-857288" y="4643446"/>
              <a:ext cx="2428892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41 Grupo"/>
            <p:cNvGrpSpPr/>
            <p:nvPr/>
          </p:nvGrpSpPr>
          <p:grpSpPr>
            <a:xfrm>
              <a:off x="357158" y="3429000"/>
              <a:ext cx="285752" cy="2430480"/>
              <a:chOff x="357158" y="3429000"/>
              <a:chExt cx="285752" cy="2430480"/>
            </a:xfrm>
          </p:grpSpPr>
          <p:cxnSp>
            <p:nvCxnSpPr>
              <p:cNvPr id="63" name="62 Conector recto"/>
              <p:cNvCxnSpPr/>
              <p:nvPr/>
            </p:nvCxnSpPr>
            <p:spPr>
              <a:xfrm>
                <a:off x="357158" y="3429000"/>
                <a:ext cx="285752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63 Conector recto"/>
              <p:cNvCxnSpPr/>
              <p:nvPr/>
            </p:nvCxnSpPr>
            <p:spPr>
              <a:xfrm>
                <a:off x="357158" y="4643446"/>
                <a:ext cx="285752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64 Conector recto"/>
              <p:cNvCxnSpPr/>
              <p:nvPr/>
            </p:nvCxnSpPr>
            <p:spPr>
              <a:xfrm>
                <a:off x="357158" y="5857892"/>
                <a:ext cx="285752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" name="72 Grupo"/>
          <p:cNvGrpSpPr/>
          <p:nvPr/>
        </p:nvGrpSpPr>
        <p:grpSpPr>
          <a:xfrm>
            <a:off x="857224" y="1857364"/>
            <a:ext cx="7145388" cy="1143802"/>
            <a:chOff x="857224" y="1857364"/>
            <a:chExt cx="7145388" cy="1143802"/>
          </a:xfrm>
        </p:grpSpPr>
        <p:cxnSp>
          <p:nvCxnSpPr>
            <p:cNvPr id="69" name="68 Conector recto"/>
            <p:cNvCxnSpPr/>
            <p:nvPr/>
          </p:nvCxnSpPr>
          <p:spPr>
            <a:xfrm rot="5400000">
              <a:off x="1285852" y="2857496"/>
              <a:ext cx="285752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" name="65 Grupo"/>
            <p:cNvGrpSpPr/>
            <p:nvPr/>
          </p:nvGrpSpPr>
          <p:grpSpPr>
            <a:xfrm>
              <a:off x="857224" y="1857364"/>
              <a:ext cx="7145388" cy="1143008"/>
              <a:chOff x="857224" y="1857364"/>
              <a:chExt cx="7145388" cy="1143008"/>
            </a:xfrm>
          </p:grpSpPr>
          <p:cxnSp>
            <p:nvCxnSpPr>
              <p:cNvPr id="67" name="66 Conector recto"/>
              <p:cNvCxnSpPr/>
              <p:nvPr/>
            </p:nvCxnSpPr>
            <p:spPr>
              <a:xfrm>
                <a:off x="1428728" y="2714620"/>
                <a:ext cx="6572296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69 Conector recto"/>
              <p:cNvCxnSpPr/>
              <p:nvPr/>
            </p:nvCxnSpPr>
            <p:spPr>
              <a:xfrm rot="5400000">
                <a:off x="3572662" y="2856702"/>
                <a:ext cx="285752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70 Conector recto"/>
              <p:cNvCxnSpPr/>
              <p:nvPr/>
            </p:nvCxnSpPr>
            <p:spPr>
              <a:xfrm rot="5400000">
                <a:off x="5715802" y="2856702"/>
                <a:ext cx="285752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71 Conector recto"/>
              <p:cNvCxnSpPr/>
              <p:nvPr/>
            </p:nvCxnSpPr>
            <p:spPr>
              <a:xfrm rot="5400000">
                <a:off x="7858942" y="2856702"/>
                <a:ext cx="285752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73 Conector angular"/>
              <p:cNvCxnSpPr/>
              <p:nvPr/>
            </p:nvCxnSpPr>
            <p:spPr>
              <a:xfrm rot="16200000" flipH="1">
                <a:off x="642910" y="2071678"/>
                <a:ext cx="1000132" cy="571504"/>
              </a:xfrm>
              <a:prstGeom prst="bentConnector3">
                <a:avLst>
                  <a:gd name="adj1" fmla="val 50000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0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0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0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20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2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20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0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 animBg="1"/>
      <p:bldP spid="9" grpId="0" build="allAtOnce" animBg="1"/>
      <p:bldP spid="10" grpId="0" build="allAtOnce" animBg="1"/>
      <p:bldP spid="11" grpId="0" build="allAtOnce" animBg="1"/>
      <p:bldP spid="12" grpId="0" build="allAtOnce" animBg="1"/>
      <p:bldP spid="13" grpId="0" build="allAtOnce" animBg="1"/>
      <p:bldP spid="16" grpId="0" build="allAtOnce" animBg="1"/>
      <p:bldP spid="17" grpId="0" build="allAtOnce" animBg="1"/>
      <p:bldP spid="20" grpId="0" build="allAtOnce" animBg="1"/>
      <p:bldP spid="21" grpId="0" build="allAtOnce" animBg="1"/>
      <p:bldP spid="22" grpId="0" build="allAtOnce" animBg="1"/>
      <p:bldP spid="23" grpId="0" build="allAtOnce" animBg="1"/>
      <p:bldP spid="25" grpId="0" build="allAtOnce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DIAPOSITIVA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4 Rectángulo redondeado"/>
          <p:cNvSpPr/>
          <p:nvPr/>
        </p:nvSpPr>
        <p:spPr>
          <a:xfrm>
            <a:off x="3500430" y="3000372"/>
            <a:ext cx="5357850" cy="857256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3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effectLst>
            <a:outerShdw blurRad="533400" dir="5400000" algn="ctr" rotWithShape="0">
              <a:srgbClr val="000000">
                <a:alpha val="53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algn="ctr"/>
            <a:r>
              <a:rPr lang="es-ES" b="1" dirty="0" smtClean="0">
                <a:solidFill>
                  <a:srgbClr val="002060"/>
                </a:solidFill>
                <a:latin typeface="Arial" charset="0"/>
              </a:rPr>
              <a:t>FIJACIÓN TRADICIONAL DE METAS</a:t>
            </a:r>
          </a:p>
          <a:p>
            <a:pPr algn="ctr"/>
            <a:endParaRPr lang="es-ES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5 Rectángulo redondeado"/>
          <p:cNvSpPr/>
          <p:nvPr/>
        </p:nvSpPr>
        <p:spPr>
          <a:xfrm>
            <a:off x="3500430" y="4357694"/>
            <a:ext cx="5357850" cy="857256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3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effectLst>
            <a:outerShdw blurRad="533400" dir="5400000" algn="ctr" rotWithShape="0">
              <a:srgbClr val="000000">
                <a:alpha val="53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algn="ctr"/>
            <a:r>
              <a:rPr lang="es-ES" b="1" dirty="0" smtClean="0">
                <a:solidFill>
                  <a:srgbClr val="002060"/>
                </a:solidFill>
                <a:latin typeface="Arial" charset="0"/>
              </a:rPr>
              <a:t>CADENA DE MEDIOS Y FINES </a:t>
            </a:r>
          </a:p>
          <a:p>
            <a:pPr algn="ctr"/>
            <a:endParaRPr lang="es-ES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1 Título"/>
          <p:cNvSpPr txBox="1">
            <a:spLocks/>
          </p:cNvSpPr>
          <p:nvPr/>
        </p:nvSpPr>
        <p:spPr>
          <a:xfrm>
            <a:off x="-114304" y="3214686"/>
            <a:ext cx="390048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MÉTODOS</a:t>
            </a:r>
            <a:r>
              <a:rPr kumimoji="0" lang="es-CR" sz="6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142844" y="3857628"/>
            <a:ext cx="3214710" cy="8572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PARA FIJAR METAS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Marcador de contenido" descr="DIAPOSITIVA1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2" y="0"/>
            <a:ext cx="9144000" cy="6858000"/>
          </a:xfrm>
        </p:spPr>
      </p:pic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285720" y="4214818"/>
            <a:ext cx="7500990" cy="235745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s-E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RECONOCIMIENTO DEL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s-ES" sz="20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kumimoji="0" lang="es-E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ENTORNO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: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s-ES" sz="20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Revisión de grandes cantidades y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s-E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volúmenes de información para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s-E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analizar y anticipar los cambios en el ambiente.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s-E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INTELIGENCIA DE LA COMPETENCIA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: Es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	una actividad de reconocimiento del entorno para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	detectar lo que hace la competencia, cómo lo hace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s-E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y qué efecto tendrá en la organización.</a:t>
            </a:r>
          </a:p>
        </p:txBody>
      </p:sp>
      <p:sp>
        <p:nvSpPr>
          <p:cNvPr id="12" name="1 Título"/>
          <p:cNvSpPr txBox="1">
            <a:spLocks/>
          </p:cNvSpPr>
          <p:nvPr/>
        </p:nvSpPr>
        <p:spPr>
          <a:xfrm>
            <a:off x="0" y="2714620"/>
            <a:ext cx="2357454" cy="8572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R" sz="3200" dirty="0" smtClean="0">
                <a:solidFill>
                  <a:srgbClr val="FFC000"/>
                </a:solidFill>
                <a:latin typeface="Arial" pitchFamily="34" charset="0"/>
                <a:ea typeface="+mj-ea"/>
                <a:cs typeface="Arial" pitchFamily="34" charset="0"/>
              </a:rPr>
              <a:t>TÉCNICAS</a:t>
            </a:r>
            <a:r>
              <a:rPr kumimoji="0" lang="es-CR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</a:p>
        </p:txBody>
      </p:sp>
      <p:sp>
        <p:nvSpPr>
          <p:cNvPr id="13" name="1 Título"/>
          <p:cNvSpPr txBox="1">
            <a:spLocks/>
          </p:cNvSpPr>
          <p:nvPr/>
        </p:nvSpPr>
        <p:spPr>
          <a:xfrm>
            <a:off x="0" y="3214686"/>
            <a:ext cx="3214710" cy="8572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R" sz="2400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   PARA EVALUAR </a:t>
            </a:r>
            <a:r>
              <a:rPr kumimoji="0" lang="es-C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EL</a:t>
            </a:r>
            <a:r>
              <a:rPr kumimoji="0" lang="es-CR" sz="24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ENTORNO </a:t>
            </a:r>
            <a:endParaRPr kumimoji="0" lang="es-CR" sz="24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3 Marcador de contenido" descr="DIAPOSITIVA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215470" cy="6858000"/>
          </a:xfrm>
          <a:prstGeom prst="rect">
            <a:avLst/>
          </a:prstGeom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42844" y="2143116"/>
            <a:ext cx="8715436" cy="47148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ES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Los Presupuestos son una guía de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ES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acción para el uso del efectivo y las inversiones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ES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dentro de la organización, para poder maximizar los</a:t>
            </a:r>
            <a:r>
              <a:rPr kumimoji="0" lang="es-ES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s-ES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resultados.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s-ES" sz="20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es-ES" sz="20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Presupuesto de Efectivo</a:t>
            </a:r>
            <a:r>
              <a:rPr lang="es-E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s-E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	Pronostica el efectivo y cuánto se 					necesitará.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endParaRPr lang="es-ES" sz="2000" dirty="0" smtClean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es-ES" sz="20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Presupuesto de Ingresos</a:t>
            </a:r>
            <a:r>
              <a:rPr lang="es-ES" sz="2000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: 	</a:t>
            </a:r>
            <a:r>
              <a:rPr lang="es-E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Proyecta las ventas de la organización.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endParaRPr lang="es-ES" sz="2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es-ES" sz="20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Presupuesto de Gastos</a:t>
            </a:r>
            <a:r>
              <a:rPr lang="es-E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	Evalúa las actividades prioritarias y asigna 				recursos. 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endParaRPr lang="es-ES" sz="2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es-ES" sz="20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Presupuesto de Utilidades</a:t>
            </a:r>
            <a:r>
              <a:rPr lang="es-ES" sz="2000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:	 </a:t>
            </a:r>
            <a:r>
              <a:rPr lang="es-E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Combina los presupuestos de Ingresos y 				Gastos y evalúa cuál va a ser la utilidad de 				la empresa.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s-E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s-E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1 Título"/>
          <p:cNvSpPr txBox="1">
            <a:spLocks/>
          </p:cNvSpPr>
          <p:nvPr/>
        </p:nvSpPr>
        <p:spPr>
          <a:xfrm rot="987377">
            <a:off x="2307855" y="923344"/>
            <a:ext cx="6964889" cy="6027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400" dirty="0" smtClean="0">
                <a:solidFill>
                  <a:srgbClr val="FFC000"/>
                </a:solidFill>
                <a:latin typeface="Arial" pitchFamily="34" charset="0"/>
                <a:ea typeface="+mj-ea"/>
                <a:cs typeface="Arial" pitchFamily="34" charset="0"/>
              </a:rPr>
              <a:t>IMPORTANCIA DE </a:t>
            </a:r>
            <a:r>
              <a:rPr lang="es-ES" sz="3600" dirty="0" smtClean="0">
                <a:solidFill>
                  <a:srgbClr val="FFC000"/>
                </a:solidFill>
                <a:latin typeface="Arial" pitchFamily="34" charset="0"/>
                <a:ea typeface="+mj-ea"/>
                <a:cs typeface="Arial" pitchFamily="34" charset="0"/>
              </a:rPr>
              <a:t>LOS</a:t>
            </a:r>
            <a:r>
              <a:rPr lang="es-ES" sz="3600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PRESUPUESTOS</a:t>
            </a:r>
            <a:endParaRPr kumimoji="0" lang="es-CR" sz="36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Marcador de contenido" descr="DIAPOSITIVA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 rot="20665409">
            <a:off x="720364" y="2768404"/>
            <a:ext cx="4038600" cy="3257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	PROGRAMACIÓN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	Plan detallado que permite planificar las actividades que hay que realizar, en qué orden, quién hace cada una y cuándo hay que terminarlas.</a:t>
            </a: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>
          <a:xfrm rot="20716072">
            <a:off x="4531724" y="3616441"/>
            <a:ext cx="4038600" cy="24526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</a:t>
            </a:r>
            <a:r>
              <a:rPr kumimoji="0" lang="es-E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GRÁFICA DE GANTT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	Gráfica de programación en la que se comparan la producción actual y la planeada con el paso del tiempo.</a:t>
            </a:r>
          </a:p>
        </p:txBody>
      </p:sp>
      <p:sp>
        <p:nvSpPr>
          <p:cNvPr id="7" name="1 Título"/>
          <p:cNvSpPr txBox="1">
            <a:spLocks/>
          </p:cNvSpPr>
          <p:nvPr/>
        </p:nvSpPr>
        <p:spPr>
          <a:xfrm rot="20704473">
            <a:off x="3636208" y="1684795"/>
            <a:ext cx="491167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R" sz="8000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PROGRA</a:t>
            </a:r>
            <a:endParaRPr kumimoji="0" lang="es-CR" sz="80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 rot="4573698">
            <a:off x="7547042" y="1936353"/>
            <a:ext cx="1844262" cy="6434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MACIÓN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Marcador de contenido" descr="DIAPOSITIVA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215470" cy="6858000"/>
          </a:xfrm>
          <a:prstGeom prst="rect">
            <a:avLst/>
          </a:prstGeom>
        </p:spPr>
      </p:pic>
      <p:pic>
        <p:nvPicPr>
          <p:cNvPr id="5" name="Picture 3" descr="tiemposdependencia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643050"/>
            <a:ext cx="6211901" cy="4421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1 Título"/>
          <p:cNvSpPr txBox="1">
            <a:spLocks/>
          </p:cNvSpPr>
          <p:nvPr/>
        </p:nvSpPr>
        <p:spPr>
          <a:xfrm rot="987377">
            <a:off x="4758158" y="608624"/>
            <a:ext cx="3879895" cy="6027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6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GRÁFICA</a:t>
            </a:r>
            <a:endParaRPr kumimoji="0" lang="es-CR" sz="36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1 Título"/>
          <p:cNvSpPr txBox="1">
            <a:spLocks/>
          </p:cNvSpPr>
          <p:nvPr/>
        </p:nvSpPr>
        <p:spPr>
          <a:xfrm rot="987377">
            <a:off x="5329662" y="1037250"/>
            <a:ext cx="3879895" cy="6027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200" dirty="0" smtClean="0">
                <a:solidFill>
                  <a:srgbClr val="FFC000"/>
                </a:solidFill>
                <a:latin typeface="Arial" pitchFamily="34" charset="0"/>
                <a:ea typeface="+mj-ea"/>
                <a:cs typeface="Arial" pitchFamily="34" charset="0"/>
              </a:rPr>
              <a:t>DE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GANTT</a:t>
            </a:r>
            <a:endParaRPr kumimoji="0" lang="es-CR" sz="40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 rot="1051029">
            <a:off x="4424067" y="1053176"/>
            <a:ext cx="2787023" cy="3957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(PROJECT SOFTWARE)</a:t>
            </a:r>
            <a:endParaRPr kumimoji="0" lang="es-CR" sz="16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R" dirty="0"/>
          </a:p>
        </p:txBody>
      </p:sp>
      <p:pic>
        <p:nvPicPr>
          <p:cNvPr id="5" name="3 Marcador de contenido" descr="DIAPOSITIVA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85752" y="4786322"/>
            <a:ext cx="4286248" cy="18573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s-E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Diagrama de flujo en el que se muestra la secuencia de actividades con que se realiza un proyecto y el tiempo o costo de cada una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7" name="Picture 4" descr="pert_hardware_smal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46623" y="3357562"/>
            <a:ext cx="4454533" cy="2529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 rot="20115057">
            <a:off x="6205747" y="1896961"/>
            <a:ext cx="2828916" cy="11430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ANÁLISIS </a:t>
            </a:r>
            <a:r>
              <a:rPr kumimoji="0" lang="es-E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RED PERT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Marcador de contenido" descr="DIAPOSITIVA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142976" y="3929066"/>
            <a:ext cx="2900354" cy="23129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	Técnica que nos sirve para identificar el punto en que los ingresos totales son suficientes para cubrir los costos Totales.</a:t>
            </a:r>
          </a:p>
        </p:txBody>
      </p:sp>
      <p:pic>
        <p:nvPicPr>
          <p:cNvPr id="6" name="Picture 4" descr="Image247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2831632"/>
            <a:ext cx="4445025" cy="345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 rot="16200000">
            <a:off x="-284404" y="4856382"/>
            <a:ext cx="2021300" cy="881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ANÁLISIS DE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PUNTO DE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EQUILIBRIO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729D6A1A9F1A4F9C5FFEC32525F6D9" ma:contentTypeVersion="0" ma:contentTypeDescription="Create a new document." ma:contentTypeScope="" ma:versionID="4c930a1123d4fb51f21f6226ea36f6aa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FB93EC84-C4A0-4E8E-8468-69EA39B72240}"/>
</file>

<file path=customXml/itemProps2.xml><?xml version="1.0" encoding="utf-8"?>
<ds:datastoreItem xmlns:ds="http://schemas.openxmlformats.org/officeDocument/2006/customXml" ds:itemID="{34BE2667-0958-423A-8A76-2314F49632E2}"/>
</file>

<file path=customXml/itemProps3.xml><?xml version="1.0" encoding="utf-8"?>
<ds:datastoreItem xmlns:ds="http://schemas.openxmlformats.org/officeDocument/2006/customXml" ds:itemID="{105737F0-FD9D-48BF-9DF6-8BB6C2576C24}"/>
</file>

<file path=docProps/app.xml><?xml version="1.0" encoding="utf-8"?>
<Properties xmlns="http://schemas.openxmlformats.org/officeDocument/2006/extended-properties" xmlns:vt="http://schemas.openxmlformats.org/officeDocument/2006/docPropsVTypes">
  <TotalTime>566</TotalTime>
  <Words>204</Words>
  <Application>Microsoft Office PowerPoint</Application>
  <PresentationFormat>Presentación en pantalla (4:3)</PresentationFormat>
  <Paragraphs>86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3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</vt:vector>
  </TitlesOfParts>
  <Company>uReloaded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Illusion V2 SP2</dc:creator>
  <cp:lastModifiedBy>Boris</cp:lastModifiedBy>
  <cp:revision>59</cp:revision>
  <dcterms:created xsi:type="dcterms:W3CDTF">2009-10-15T15:57:25Z</dcterms:created>
  <dcterms:modified xsi:type="dcterms:W3CDTF">2010-01-14T21:11:29Z</dcterms:modified>
</cp:coreProperties>
</file>