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6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F172B6-F43F-4339-9078-0E3389063815}"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43D67013-B44F-43E3-A184-22AD29BD41DA}">
      <dgm:prSet phldrT="[Texto]"/>
      <dgm:spPr/>
      <dgm:t>
        <a:bodyPr/>
        <a:lstStyle/>
        <a:p>
          <a:r>
            <a:rPr lang="es-MX" dirty="0" smtClean="0"/>
            <a:t>efectivas</a:t>
          </a:r>
          <a:endParaRPr lang="en-US" dirty="0"/>
        </a:p>
      </dgm:t>
    </dgm:pt>
    <dgm:pt modelId="{FED3E3F2-780E-4074-A120-1E003CB24892}" type="parTrans" cxnId="{749F3853-471D-45A2-B2D4-68CCA7BA4977}">
      <dgm:prSet/>
      <dgm:spPr/>
      <dgm:t>
        <a:bodyPr/>
        <a:lstStyle/>
        <a:p>
          <a:endParaRPr lang="en-US"/>
        </a:p>
      </dgm:t>
    </dgm:pt>
    <dgm:pt modelId="{0C8BC68B-18C1-4755-AA52-D617E32C9221}" type="sibTrans" cxnId="{749F3853-471D-45A2-B2D4-68CCA7BA4977}">
      <dgm:prSet/>
      <dgm:spPr/>
      <dgm:t>
        <a:bodyPr/>
        <a:lstStyle/>
        <a:p>
          <a:endParaRPr lang="en-US"/>
        </a:p>
      </dgm:t>
    </dgm:pt>
    <dgm:pt modelId="{84E2F50A-F80D-4C5A-89D9-E8BD4372AB5D}">
      <dgm:prSet phldrT="[Texto]"/>
      <dgm:spPr/>
      <dgm:t>
        <a:bodyPr/>
        <a:lstStyle/>
        <a:p>
          <a:r>
            <a:rPr lang="es-MX" dirty="0" smtClean="0"/>
            <a:t>Permiten la evaluación</a:t>
          </a:r>
          <a:endParaRPr lang="en-US" dirty="0"/>
        </a:p>
      </dgm:t>
    </dgm:pt>
    <dgm:pt modelId="{018DA320-C543-49C0-99F3-BE4FDDBD5C7D}" type="parTrans" cxnId="{3D2E9ABD-7EDE-454D-9C8A-A96A870A745F}">
      <dgm:prSet/>
      <dgm:spPr/>
      <dgm:t>
        <a:bodyPr/>
        <a:lstStyle/>
        <a:p>
          <a:endParaRPr lang="en-US"/>
        </a:p>
      </dgm:t>
    </dgm:pt>
    <dgm:pt modelId="{05AB2C7B-EDE5-4E6D-B5A0-0F5267B15E45}" type="sibTrans" cxnId="{3D2E9ABD-7EDE-454D-9C8A-A96A870A745F}">
      <dgm:prSet/>
      <dgm:spPr/>
      <dgm:t>
        <a:bodyPr/>
        <a:lstStyle/>
        <a:p>
          <a:endParaRPr lang="en-US"/>
        </a:p>
      </dgm:t>
    </dgm:pt>
    <dgm:pt modelId="{F5BD7F46-39FA-452E-BC21-EA4F3EC84CD4}">
      <dgm:prSet phldrT="[Texto]"/>
      <dgm:spPr/>
      <dgm:t>
        <a:bodyPr/>
        <a:lstStyle/>
        <a:p>
          <a:r>
            <a:rPr lang="es-MX" dirty="0" smtClean="0"/>
            <a:t>Fortalecen la credibilidad</a:t>
          </a:r>
          <a:endParaRPr lang="en-US" dirty="0"/>
        </a:p>
      </dgm:t>
    </dgm:pt>
    <dgm:pt modelId="{A2B81AE6-5EB3-4EEA-9AD1-60029F1B2DDC}" type="parTrans" cxnId="{BECB683A-4E63-47AB-8814-611DA3FFD7F2}">
      <dgm:prSet/>
      <dgm:spPr/>
      <dgm:t>
        <a:bodyPr/>
        <a:lstStyle/>
        <a:p>
          <a:endParaRPr lang="en-US"/>
        </a:p>
      </dgm:t>
    </dgm:pt>
    <dgm:pt modelId="{85D6D11F-0633-4147-8EFA-21033C09F136}" type="sibTrans" cxnId="{BECB683A-4E63-47AB-8814-611DA3FFD7F2}">
      <dgm:prSet/>
      <dgm:spPr/>
      <dgm:t>
        <a:bodyPr/>
        <a:lstStyle/>
        <a:p>
          <a:endParaRPr lang="en-US"/>
        </a:p>
      </dgm:t>
    </dgm:pt>
    <dgm:pt modelId="{8C2100A8-349A-490F-AFDB-965C506BA715}">
      <dgm:prSet phldrT="[Texto]"/>
      <dgm:spPr/>
      <dgm:t>
        <a:bodyPr/>
        <a:lstStyle/>
        <a:p>
          <a:r>
            <a:rPr lang="es-MX" dirty="0" smtClean="0"/>
            <a:t>Eficientes</a:t>
          </a:r>
          <a:endParaRPr lang="en-US" dirty="0"/>
        </a:p>
      </dgm:t>
    </dgm:pt>
    <dgm:pt modelId="{EC7DA5D3-3ADC-420E-B92A-F40E1C31B181}" type="parTrans" cxnId="{D296A3CE-8762-47C2-B45A-AB04B00DE044}">
      <dgm:prSet/>
      <dgm:spPr/>
      <dgm:t>
        <a:bodyPr/>
        <a:lstStyle/>
        <a:p>
          <a:endParaRPr lang="en-US"/>
        </a:p>
      </dgm:t>
    </dgm:pt>
    <dgm:pt modelId="{4F8BCB38-994A-4C01-8894-AAFAC7C40422}" type="sibTrans" cxnId="{D296A3CE-8762-47C2-B45A-AB04B00DE044}">
      <dgm:prSet/>
      <dgm:spPr/>
      <dgm:t>
        <a:bodyPr/>
        <a:lstStyle/>
        <a:p>
          <a:endParaRPr lang="en-US"/>
        </a:p>
      </dgm:t>
    </dgm:pt>
    <dgm:pt modelId="{C1C2EE1B-B88B-4293-B930-5285260CF433}">
      <dgm:prSet phldrT="[Texto]"/>
      <dgm:spPr/>
      <dgm:t>
        <a:bodyPr/>
        <a:lstStyle/>
        <a:p>
          <a:r>
            <a:rPr lang="es-MX" dirty="0" smtClean="0"/>
            <a:t>Producen economías en el  largo plazo</a:t>
          </a:r>
          <a:endParaRPr lang="en-US" dirty="0"/>
        </a:p>
      </dgm:t>
    </dgm:pt>
    <dgm:pt modelId="{AE5EA84B-D4EF-4992-B965-4335FFE8E113}" type="parTrans" cxnId="{653A5FC1-6F3E-4B08-9EB4-C71510FD1634}">
      <dgm:prSet/>
      <dgm:spPr/>
      <dgm:t>
        <a:bodyPr/>
        <a:lstStyle/>
        <a:p>
          <a:endParaRPr lang="en-US"/>
        </a:p>
      </dgm:t>
    </dgm:pt>
    <dgm:pt modelId="{8DAB5244-D3BD-47B6-B3FF-FA7915CE8296}" type="sibTrans" cxnId="{653A5FC1-6F3E-4B08-9EB4-C71510FD1634}">
      <dgm:prSet/>
      <dgm:spPr/>
      <dgm:t>
        <a:bodyPr/>
        <a:lstStyle/>
        <a:p>
          <a:endParaRPr lang="en-US"/>
        </a:p>
      </dgm:t>
    </dgm:pt>
    <dgm:pt modelId="{B817776A-FD6A-46F6-B979-27B6BBFBF16D}">
      <dgm:prSet phldrT="[Texto]"/>
      <dgm:spPr/>
      <dgm:t>
        <a:bodyPr/>
        <a:lstStyle/>
        <a:p>
          <a:r>
            <a:rPr lang="es-MX" dirty="0" smtClean="0"/>
            <a:t>Permiten una mejor asignación el los recursos</a:t>
          </a:r>
          <a:endParaRPr lang="en-US" dirty="0"/>
        </a:p>
      </dgm:t>
    </dgm:pt>
    <dgm:pt modelId="{BC5F0737-D307-4336-BD86-5DEDA6625A2C}" type="parTrans" cxnId="{A218F8E6-77CE-4261-8CD3-6C1B783E4CA3}">
      <dgm:prSet/>
      <dgm:spPr/>
      <dgm:t>
        <a:bodyPr/>
        <a:lstStyle/>
        <a:p>
          <a:endParaRPr lang="en-US"/>
        </a:p>
      </dgm:t>
    </dgm:pt>
    <dgm:pt modelId="{23CAECE7-614D-45A3-9B8E-91B633043CCD}" type="sibTrans" cxnId="{A218F8E6-77CE-4261-8CD3-6C1B783E4CA3}">
      <dgm:prSet/>
      <dgm:spPr/>
      <dgm:t>
        <a:bodyPr/>
        <a:lstStyle/>
        <a:p>
          <a:endParaRPr lang="en-US"/>
        </a:p>
      </dgm:t>
    </dgm:pt>
    <dgm:pt modelId="{0CB81DC0-F089-49C0-B416-41BAECCB61DD}">
      <dgm:prSet phldrT="[Texto]"/>
      <dgm:spPr/>
      <dgm:t>
        <a:bodyPr/>
        <a:lstStyle/>
        <a:p>
          <a:r>
            <a:rPr lang="es-MX" dirty="0" smtClean="0"/>
            <a:t>Y legitiman la institucionalidad</a:t>
          </a:r>
          <a:endParaRPr lang="en-US" dirty="0"/>
        </a:p>
      </dgm:t>
    </dgm:pt>
    <dgm:pt modelId="{9A1D52CD-610B-4D8C-910E-061B2064C082}" type="parTrans" cxnId="{236F6F95-87C5-473F-BAEF-7A6D14FDB9BC}">
      <dgm:prSet/>
      <dgm:spPr/>
      <dgm:t>
        <a:bodyPr/>
        <a:lstStyle/>
        <a:p>
          <a:endParaRPr lang="en-US"/>
        </a:p>
      </dgm:t>
    </dgm:pt>
    <dgm:pt modelId="{45E9B96E-59AB-44C0-8D15-6496370E030D}" type="sibTrans" cxnId="{236F6F95-87C5-473F-BAEF-7A6D14FDB9BC}">
      <dgm:prSet/>
      <dgm:spPr/>
      <dgm:t>
        <a:bodyPr/>
        <a:lstStyle/>
        <a:p>
          <a:endParaRPr lang="en-US"/>
        </a:p>
      </dgm:t>
    </dgm:pt>
    <dgm:pt modelId="{BE34C85D-6712-4B22-84DD-714398A2D897}">
      <dgm:prSet phldrT="[Texto]"/>
      <dgm:spPr/>
      <dgm:t>
        <a:bodyPr/>
        <a:lstStyle/>
        <a:p>
          <a:r>
            <a:rPr lang="es-MX" dirty="0" smtClean="0"/>
            <a:t>Y evitan la duplicación.</a:t>
          </a:r>
          <a:endParaRPr lang="en-US" dirty="0"/>
        </a:p>
      </dgm:t>
    </dgm:pt>
    <dgm:pt modelId="{440F81AE-C2F3-4B23-B084-655F4908FBC8}" type="parTrans" cxnId="{4788B7B2-2526-4CC3-935F-3191F9D3E543}">
      <dgm:prSet/>
      <dgm:spPr/>
      <dgm:t>
        <a:bodyPr/>
        <a:lstStyle/>
        <a:p>
          <a:endParaRPr lang="en-US"/>
        </a:p>
      </dgm:t>
    </dgm:pt>
    <dgm:pt modelId="{AC0005D7-60F7-4D81-B45B-A2D3EF0F9FCE}" type="sibTrans" cxnId="{4788B7B2-2526-4CC3-935F-3191F9D3E543}">
      <dgm:prSet/>
      <dgm:spPr/>
      <dgm:t>
        <a:bodyPr/>
        <a:lstStyle/>
        <a:p>
          <a:endParaRPr lang="en-US"/>
        </a:p>
      </dgm:t>
    </dgm:pt>
    <dgm:pt modelId="{6998DDED-1610-44EE-8702-AC3F713F6093}" type="pres">
      <dgm:prSet presAssocID="{6EF172B6-F43F-4339-9078-0E3389063815}" presName="composite" presStyleCnt="0">
        <dgm:presLayoutVars>
          <dgm:chMax val="5"/>
          <dgm:dir/>
          <dgm:animLvl val="ctr"/>
          <dgm:resizeHandles val="exact"/>
        </dgm:presLayoutVars>
      </dgm:prSet>
      <dgm:spPr/>
      <dgm:t>
        <a:bodyPr/>
        <a:lstStyle/>
        <a:p>
          <a:endParaRPr lang="en-US"/>
        </a:p>
      </dgm:t>
    </dgm:pt>
    <dgm:pt modelId="{7CFED736-CBA6-4781-8804-1B161AC9E9D7}" type="pres">
      <dgm:prSet presAssocID="{6EF172B6-F43F-4339-9078-0E3389063815}" presName="cycle" presStyleCnt="0"/>
      <dgm:spPr/>
    </dgm:pt>
    <dgm:pt modelId="{A427E8A8-8500-4713-BB5B-ED5C71DF9E4E}" type="pres">
      <dgm:prSet presAssocID="{6EF172B6-F43F-4339-9078-0E3389063815}" presName="centerShape" presStyleCnt="0"/>
      <dgm:spPr/>
    </dgm:pt>
    <dgm:pt modelId="{ED89B150-27AF-4F23-AD5D-47CA2CF86740}" type="pres">
      <dgm:prSet presAssocID="{6EF172B6-F43F-4339-9078-0E3389063815}" presName="connSite" presStyleLbl="node1" presStyleIdx="0" presStyleCnt="3"/>
      <dgm:spPr/>
    </dgm:pt>
    <dgm:pt modelId="{5A976D4A-CE36-48C9-93D1-47670E7382FE}" type="pres">
      <dgm:prSet presAssocID="{6EF172B6-F43F-4339-9078-0E3389063815}" presName="visible" presStyleLbl="node1" presStyleIdx="0" presStyleCnt="3" custScaleX="70436" custScaleY="92683"/>
      <dgm:spPr>
        <a:blipFill rotWithShape="0">
          <a:blip xmlns:r="http://schemas.openxmlformats.org/officeDocument/2006/relationships" r:embed="rId1"/>
          <a:stretch>
            <a:fillRect/>
          </a:stretch>
        </a:blipFill>
      </dgm:spPr>
    </dgm:pt>
    <dgm:pt modelId="{29D7D4A1-2B99-4662-AC41-1B14605AF8A0}" type="pres">
      <dgm:prSet presAssocID="{FED3E3F2-780E-4074-A120-1E003CB24892}" presName="Name25" presStyleLbl="parChTrans1D1" presStyleIdx="0" presStyleCnt="2"/>
      <dgm:spPr/>
      <dgm:t>
        <a:bodyPr/>
        <a:lstStyle/>
        <a:p>
          <a:endParaRPr lang="en-US"/>
        </a:p>
      </dgm:t>
    </dgm:pt>
    <dgm:pt modelId="{E2A2FBDC-15FE-42F2-A25B-23DA9E6DE012}" type="pres">
      <dgm:prSet presAssocID="{43D67013-B44F-43E3-A184-22AD29BD41DA}" presName="node" presStyleCnt="0"/>
      <dgm:spPr/>
    </dgm:pt>
    <dgm:pt modelId="{CA21E45B-5DF6-4151-AB3F-3FB528369737}" type="pres">
      <dgm:prSet presAssocID="{43D67013-B44F-43E3-A184-22AD29BD41DA}" presName="parentNode" presStyleLbl="node1" presStyleIdx="1" presStyleCnt="3">
        <dgm:presLayoutVars>
          <dgm:chMax val="1"/>
          <dgm:bulletEnabled val="1"/>
        </dgm:presLayoutVars>
      </dgm:prSet>
      <dgm:spPr/>
      <dgm:t>
        <a:bodyPr/>
        <a:lstStyle/>
        <a:p>
          <a:endParaRPr lang="en-US"/>
        </a:p>
      </dgm:t>
    </dgm:pt>
    <dgm:pt modelId="{42BFC679-6BFF-4D10-87BC-A9567089D706}" type="pres">
      <dgm:prSet presAssocID="{43D67013-B44F-43E3-A184-22AD29BD41DA}" presName="childNode" presStyleLbl="revTx" presStyleIdx="0" presStyleCnt="2">
        <dgm:presLayoutVars>
          <dgm:bulletEnabled val="1"/>
        </dgm:presLayoutVars>
      </dgm:prSet>
      <dgm:spPr/>
      <dgm:t>
        <a:bodyPr/>
        <a:lstStyle/>
        <a:p>
          <a:endParaRPr lang="en-US"/>
        </a:p>
      </dgm:t>
    </dgm:pt>
    <dgm:pt modelId="{5B4A48F7-EB8B-463F-935D-5242A147CF36}" type="pres">
      <dgm:prSet presAssocID="{EC7DA5D3-3ADC-420E-B92A-F40E1C31B181}" presName="Name25" presStyleLbl="parChTrans1D1" presStyleIdx="1" presStyleCnt="2"/>
      <dgm:spPr/>
      <dgm:t>
        <a:bodyPr/>
        <a:lstStyle/>
        <a:p>
          <a:endParaRPr lang="en-US"/>
        </a:p>
      </dgm:t>
    </dgm:pt>
    <dgm:pt modelId="{02D1162F-2115-45DC-A43D-88C32485F864}" type="pres">
      <dgm:prSet presAssocID="{8C2100A8-349A-490F-AFDB-965C506BA715}" presName="node" presStyleCnt="0"/>
      <dgm:spPr/>
    </dgm:pt>
    <dgm:pt modelId="{74E4AF59-8365-41B6-9CBA-3CEDEB4DC53C}" type="pres">
      <dgm:prSet presAssocID="{8C2100A8-349A-490F-AFDB-965C506BA715}" presName="parentNode" presStyleLbl="node1" presStyleIdx="2" presStyleCnt="3">
        <dgm:presLayoutVars>
          <dgm:chMax val="1"/>
          <dgm:bulletEnabled val="1"/>
        </dgm:presLayoutVars>
      </dgm:prSet>
      <dgm:spPr/>
      <dgm:t>
        <a:bodyPr/>
        <a:lstStyle/>
        <a:p>
          <a:endParaRPr lang="en-US"/>
        </a:p>
      </dgm:t>
    </dgm:pt>
    <dgm:pt modelId="{33709854-EC9D-4167-9A27-7175FF262045}" type="pres">
      <dgm:prSet presAssocID="{8C2100A8-349A-490F-AFDB-965C506BA715}" presName="childNode" presStyleLbl="revTx" presStyleIdx="1" presStyleCnt="2">
        <dgm:presLayoutVars>
          <dgm:bulletEnabled val="1"/>
        </dgm:presLayoutVars>
      </dgm:prSet>
      <dgm:spPr/>
      <dgm:t>
        <a:bodyPr/>
        <a:lstStyle/>
        <a:p>
          <a:endParaRPr lang="en-US"/>
        </a:p>
      </dgm:t>
    </dgm:pt>
  </dgm:ptLst>
  <dgm:cxnLst>
    <dgm:cxn modelId="{8BECA1F2-FC1C-4B6E-A8DA-C6A6AB1407BA}" type="presOf" srcId="{BE34C85D-6712-4B22-84DD-714398A2D897}" destId="{33709854-EC9D-4167-9A27-7175FF262045}" srcOrd="0" destOrd="2" presId="urn:microsoft.com/office/officeart/2005/8/layout/radial2"/>
    <dgm:cxn modelId="{BECB683A-4E63-47AB-8814-611DA3FFD7F2}" srcId="{43D67013-B44F-43E3-A184-22AD29BD41DA}" destId="{F5BD7F46-39FA-452E-BC21-EA4F3EC84CD4}" srcOrd="1" destOrd="0" parTransId="{A2B81AE6-5EB3-4EEA-9AD1-60029F1B2DDC}" sibTransId="{85D6D11F-0633-4147-8EFA-21033C09F136}"/>
    <dgm:cxn modelId="{8670DD98-0096-4276-A531-46B543724E31}" type="presOf" srcId="{84E2F50A-F80D-4C5A-89D9-E8BD4372AB5D}" destId="{42BFC679-6BFF-4D10-87BC-A9567089D706}" srcOrd="0" destOrd="0" presId="urn:microsoft.com/office/officeart/2005/8/layout/radial2"/>
    <dgm:cxn modelId="{236F6F95-87C5-473F-BAEF-7A6D14FDB9BC}" srcId="{43D67013-B44F-43E3-A184-22AD29BD41DA}" destId="{0CB81DC0-F089-49C0-B416-41BAECCB61DD}" srcOrd="2" destOrd="0" parTransId="{9A1D52CD-610B-4D8C-910E-061B2064C082}" sibTransId="{45E9B96E-59AB-44C0-8D15-6496370E030D}"/>
    <dgm:cxn modelId="{A1116DB0-7A46-465D-A230-8D9C95E1D712}" type="presOf" srcId="{FED3E3F2-780E-4074-A120-1E003CB24892}" destId="{29D7D4A1-2B99-4662-AC41-1B14605AF8A0}" srcOrd="0" destOrd="0" presId="urn:microsoft.com/office/officeart/2005/8/layout/radial2"/>
    <dgm:cxn modelId="{3D2E9ABD-7EDE-454D-9C8A-A96A870A745F}" srcId="{43D67013-B44F-43E3-A184-22AD29BD41DA}" destId="{84E2F50A-F80D-4C5A-89D9-E8BD4372AB5D}" srcOrd="0" destOrd="0" parTransId="{018DA320-C543-49C0-99F3-BE4FDDBD5C7D}" sibTransId="{05AB2C7B-EDE5-4E6D-B5A0-0F5267B15E45}"/>
    <dgm:cxn modelId="{CD3CA7FE-25B3-4101-8261-ADB608B165A8}" type="presOf" srcId="{EC7DA5D3-3ADC-420E-B92A-F40E1C31B181}" destId="{5B4A48F7-EB8B-463F-935D-5242A147CF36}" srcOrd="0" destOrd="0" presId="urn:microsoft.com/office/officeart/2005/8/layout/radial2"/>
    <dgm:cxn modelId="{E44EB38C-0DBD-4979-9A58-563305F18DB1}" type="presOf" srcId="{B817776A-FD6A-46F6-B979-27B6BBFBF16D}" destId="{33709854-EC9D-4167-9A27-7175FF262045}" srcOrd="0" destOrd="1" presId="urn:microsoft.com/office/officeart/2005/8/layout/radial2"/>
    <dgm:cxn modelId="{732669D3-707C-49BA-AFEF-DD730663BBAD}" type="presOf" srcId="{6EF172B6-F43F-4339-9078-0E3389063815}" destId="{6998DDED-1610-44EE-8702-AC3F713F6093}" srcOrd="0" destOrd="0" presId="urn:microsoft.com/office/officeart/2005/8/layout/radial2"/>
    <dgm:cxn modelId="{5C532790-461D-436A-8CFE-478B195A45BC}" type="presOf" srcId="{F5BD7F46-39FA-452E-BC21-EA4F3EC84CD4}" destId="{42BFC679-6BFF-4D10-87BC-A9567089D706}" srcOrd="0" destOrd="1" presId="urn:microsoft.com/office/officeart/2005/8/layout/radial2"/>
    <dgm:cxn modelId="{4788B7B2-2526-4CC3-935F-3191F9D3E543}" srcId="{8C2100A8-349A-490F-AFDB-965C506BA715}" destId="{BE34C85D-6712-4B22-84DD-714398A2D897}" srcOrd="2" destOrd="0" parTransId="{440F81AE-C2F3-4B23-B084-655F4908FBC8}" sibTransId="{AC0005D7-60F7-4D81-B45B-A2D3EF0F9FCE}"/>
    <dgm:cxn modelId="{000E07E4-8BA3-41AE-9781-05E05E2A1628}" type="presOf" srcId="{0CB81DC0-F089-49C0-B416-41BAECCB61DD}" destId="{42BFC679-6BFF-4D10-87BC-A9567089D706}" srcOrd="0" destOrd="2" presId="urn:microsoft.com/office/officeart/2005/8/layout/radial2"/>
    <dgm:cxn modelId="{5A73EDF8-8DAF-4B7B-A761-ADAAB7D7241B}" type="presOf" srcId="{C1C2EE1B-B88B-4293-B930-5285260CF433}" destId="{33709854-EC9D-4167-9A27-7175FF262045}" srcOrd="0" destOrd="0" presId="urn:microsoft.com/office/officeart/2005/8/layout/radial2"/>
    <dgm:cxn modelId="{D296A3CE-8762-47C2-B45A-AB04B00DE044}" srcId="{6EF172B6-F43F-4339-9078-0E3389063815}" destId="{8C2100A8-349A-490F-AFDB-965C506BA715}" srcOrd="1" destOrd="0" parTransId="{EC7DA5D3-3ADC-420E-B92A-F40E1C31B181}" sibTransId="{4F8BCB38-994A-4C01-8894-AAFAC7C40422}"/>
    <dgm:cxn modelId="{653A5FC1-6F3E-4B08-9EB4-C71510FD1634}" srcId="{8C2100A8-349A-490F-AFDB-965C506BA715}" destId="{C1C2EE1B-B88B-4293-B930-5285260CF433}" srcOrd="0" destOrd="0" parTransId="{AE5EA84B-D4EF-4992-B965-4335FFE8E113}" sibTransId="{8DAB5244-D3BD-47B6-B3FF-FA7915CE8296}"/>
    <dgm:cxn modelId="{749F3853-471D-45A2-B2D4-68CCA7BA4977}" srcId="{6EF172B6-F43F-4339-9078-0E3389063815}" destId="{43D67013-B44F-43E3-A184-22AD29BD41DA}" srcOrd="0" destOrd="0" parTransId="{FED3E3F2-780E-4074-A120-1E003CB24892}" sibTransId="{0C8BC68B-18C1-4755-AA52-D617E32C9221}"/>
    <dgm:cxn modelId="{18AC5251-51F7-4E82-94A6-3F2D6457DA69}" type="presOf" srcId="{43D67013-B44F-43E3-A184-22AD29BD41DA}" destId="{CA21E45B-5DF6-4151-AB3F-3FB528369737}" srcOrd="0" destOrd="0" presId="urn:microsoft.com/office/officeart/2005/8/layout/radial2"/>
    <dgm:cxn modelId="{A218F8E6-77CE-4261-8CD3-6C1B783E4CA3}" srcId="{8C2100A8-349A-490F-AFDB-965C506BA715}" destId="{B817776A-FD6A-46F6-B979-27B6BBFBF16D}" srcOrd="1" destOrd="0" parTransId="{BC5F0737-D307-4336-BD86-5DEDA6625A2C}" sibTransId="{23CAECE7-614D-45A3-9B8E-91B633043CCD}"/>
    <dgm:cxn modelId="{B7A98760-4AE4-45CA-86FE-BA93FF7B43B3}" type="presOf" srcId="{8C2100A8-349A-490F-AFDB-965C506BA715}" destId="{74E4AF59-8365-41B6-9CBA-3CEDEB4DC53C}" srcOrd="0" destOrd="0" presId="urn:microsoft.com/office/officeart/2005/8/layout/radial2"/>
    <dgm:cxn modelId="{F1A230A1-4B4D-4C39-A7EC-6C25DC1016EE}" type="presParOf" srcId="{6998DDED-1610-44EE-8702-AC3F713F6093}" destId="{7CFED736-CBA6-4781-8804-1B161AC9E9D7}" srcOrd="0" destOrd="0" presId="urn:microsoft.com/office/officeart/2005/8/layout/radial2"/>
    <dgm:cxn modelId="{69B9F5B1-2F0C-4BFB-AB42-0C8CF7304867}" type="presParOf" srcId="{7CFED736-CBA6-4781-8804-1B161AC9E9D7}" destId="{A427E8A8-8500-4713-BB5B-ED5C71DF9E4E}" srcOrd="0" destOrd="0" presId="urn:microsoft.com/office/officeart/2005/8/layout/radial2"/>
    <dgm:cxn modelId="{EC050074-66A0-4672-9BF0-7D975F5C224B}" type="presParOf" srcId="{A427E8A8-8500-4713-BB5B-ED5C71DF9E4E}" destId="{ED89B150-27AF-4F23-AD5D-47CA2CF86740}" srcOrd="0" destOrd="0" presId="urn:microsoft.com/office/officeart/2005/8/layout/radial2"/>
    <dgm:cxn modelId="{034E99CE-0F64-4333-9CD4-58EC16D12230}" type="presParOf" srcId="{A427E8A8-8500-4713-BB5B-ED5C71DF9E4E}" destId="{5A976D4A-CE36-48C9-93D1-47670E7382FE}" srcOrd="1" destOrd="0" presId="urn:microsoft.com/office/officeart/2005/8/layout/radial2"/>
    <dgm:cxn modelId="{0FEC8A43-3BE4-47DE-A9C1-43106FA5687D}" type="presParOf" srcId="{7CFED736-CBA6-4781-8804-1B161AC9E9D7}" destId="{29D7D4A1-2B99-4662-AC41-1B14605AF8A0}" srcOrd="1" destOrd="0" presId="urn:microsoft.com/office/officeart/2005/8/layout/radial2"/>
    <dgm:cxn modelId="{EBE31F3A-22D2-451B-BDD2-ADBAF20158E0}" type="presParOf" srcId="{7CFED736-CBA6-4781-8804-1B161AC9E9D7}" destId="{E2A2FBDC-15FE-42F2-A25B-23DA9E6DE012}" srcOrd="2" destOrd="0" presId="urn:microsoft.com/office/officeart/2005/8/layout/radial2"/>
    <dgm:cxn modelId="{6A242718-4C8F-4307-AFAA-0ABC0795F465}" type="presParOf" srcId="{E2A2FBDC-15FE-42F2-A25B-23DA9E6DE012}" destId="{CA21E45B-5DF6-4151-AB3F-3FB528369737}" srcOrd="0" destOrd="0" presId="urn:microsoft.com/office/officeart/2005/8/layout/radial2"/>
    <dgm:cxn modelId="{BCEE2668-59B5-4A91-A2E4-2340CC55802D}" type="presParOf" srcId="{E2A2FBDC-15FE-42F2-A25B-23DA9E6DE012}" destId="{42BFC679-6BFF-4D10-87BC-A9567089D706}" srcOrd="1" destOrd="0" presId="urn:microsoft.com/office/officeart/2005/8/layout/radial2"/>
    <dgm:cxn modelId="{C6FB81FA-C9CF-4819-923F-28EF62D34319}" type="presParOf" srcId="{7CFED736-CBA6-4781-8804-1B161AC9E9D7}" destId="{5B4A48F7-EB8B-463F-935D-5242A147CF36}" srcOrd="3" destOrd="0" presId="urn:microsoft.com/office/officeart/2005/8/layout/radial2"/>
    <dgm:cxn modelId="{98CB5B2A-FD4D-4B0B-8C6B-F07B9937FA6D}" type="presParOf" srcId="{7CFED736-CBA6-4781-8804-1B161AC9E9D7}" destId="{02D1162F-2115-45DC-A43D-88C32485F864}" srcOrd="4" destOrd="0" presId="urn:microsoft.com/office/officeart/2005/8/layout/radial2"/>
    <dgm:cxn modelId="{D1308FC9-C681-4A5C-9CC8-0AEE172C8C86}" type="presParOf" srcId="{02D1162F-2115-45DC-A43D-88C32485F864}" destId="{74E4AF59-8365-41B6-9CBA-3CEDEB4DC53C}" srcOrd="0" destOrd="0" presId="urn:microsoft.com/office/officeart/2005/8/layout/radial2"/>
    <dgm:cxn modelId="{B0365133-91AE-434A-9BF4-5786121AA321}" type="presParOf" srcId="{02D1162F-2115-45DC-A43D-88C32485F864}" destId="{33709854-EC9D-4167-9A27-7175FF262045}" srcOrd="1" destOrd="0" presId="urn:microsoft.com/office/officeart/2005/8/layout/radial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4A48F7-EB8B-463F-935D-5242A147CF36}">
      <dsp:nvSpPr>
        <dsp:cNvPr id="0" name=""/>
        <dsp:cNvSpPr/>
      </dsp:nvSpPr>
      <dsp:spPr>
        <a:xfrm rot="1760334">
          <a:off x="2454180" y="3925589"/>
          <a:ext cx="1006248" cy="68115"/>
        </a:xfrm>
        <a:custGeom>
          <a:avLst/>
          <a:gdLst/>
          <a:ahLst/>
          <a:cxnLst/>
          <a:rect l="0" t="0" r="0" b="0"/>
          <a:pathLst>
            <a:path>
              <a:moveTo>
                <a:pt x="0" y="34057"/>
              </a:moveTo>
              <a:lnTo>
                <a:pt x="1006248" y="34057"/>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D7D4A1-2B99-4662-AC41-1B14605AF8A0}">
      <dsp:nvSpPr>
        <dsp:cNvPr id="0" name=""/>
        <dsp:cNvSpPr/>
      </dsp:nvSpPr>
      <dsp:spPr>
        <a:xfrm rot="19891754">
          <a:off x="2447744" y="2145439"/>
          <a:ext cx="1173608" cy="68115"/>
        </a:xfrm>
        <a:custGeom>
          <a:avLst/>
          <a:gdLst/>
          <a:ahLst/>
          <a:cxnLst/>
          <a:rect l="0" t="0" r="0" b="0"/>
          <a:pathLst>
            <a:path>
              <a:moveTo>
                <a:pt x="0" y="34057"/>
              </a:moveTo>
              <a:lnTo>
                <a:pt x="1173608" y="34057"/>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976D4A-CE36-48C9-93D1-47670E7382FE}">
      <dsp:nvSpPr>
        <dsp:cNvPr id="0" name=""/>
        <dsp:cNvSpPr/>
      </dsp:nvSpPr>
      <dsp:spPr>
        <a:xfrm>
          <a:off x="240832" y="1571633"/>
          <a:ext cx="2284951" cy="3006646"/>
        </a:xfrm>
        <a:prstGeom prst="ellipse">
          <a:avLst/>
        </a:prstGeom>
        <a:blipFill rotWithShape="0">
          <a:blip xmlns:r="http://schemas.openxmlformats.org/officeDocument/2006/relationships" r:embed="rId1"/>
          <a:stretch>
            <a:fillRect/>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21E45B-5DF6-4151-AB3F-3FB528369737}">
      <dsp:nvSpPr>
        <dsp:cNvPr id="0" name=""/>
        <dsp:cNvSpPr/>
      </dsp:nvSpPr>
      <dsp:spPr>
        <a:xfrm>
          <a:off x="3440570" y="558892"/>
          <a:ext cx="1816021" cy="181602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MX" sz="2300" kern="1200" dirty="0" smtClean="0"/>
            <a:t>efectivas</a:t>
          </a:r>
          <a:endParaRPr lang="en-US" sz="2300" kern="1200" dirty="0"/>
        </a:p>
      </dsp:txBody>
      <dsp:txXfrm>
        <a:off x="3440570" y="558892"/>
        <a:ext cx="1816021" cy="1816021"/>
      </dsp:txXfrm>
    </dsp:sp>
    <dsp:sp modelId="{42BFC679-6BFF-4D10-87BC-A9567089D706}">
      <dsp:nvSpPr>
        <dsp:cNvPr id="0" name=""/>
        <dsp:cNvSpPr/>
      </dsp:nvSpPr>
      <dsp:spPr>
        <a:xfrm>
          <a:off x="5438194" y="558892"/>
          <a:ext cx="2724032" cy="1816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44550">
            <a:lnSpc>
              <a:spcPct val="90000"/>
            </a:lnSpc>
            <a:spcBef>
              <a:spcPct val="0"/>
            </a:spcBef>
            <a:spcAft>
              <a:spcPct val="15000"/>
            </a:spcAft>
            <a:buChar char="••"/>
          </a:pPr>
          <a:r>
            <a:rPr lang="es-MX" sz="1900" kern="1200" dirty="0" smtClean="0"/>
            <a:t>Permiten la evaluación</a:t>
          </a:r>
          <a:endParaRPr lang="en-US" sz="1900" kern="1200" dirty="0"/>
        </a:p>
        <a:p>
          <a:pPr marL="171450" lvl="1" indent="-171450" algn="l" defTabSz="844550">
            <a:lnSpc>
              <a:spcPct val="90000"/>
            </a:lnSpc>
            <a:spcBef>
              <a:spcPct val="0"/>
            </a:spcBef>
            <a:spcAft>
              <a:spcPct val="15000"/>
            </a:spcAft>
            <a:buChar char="••"/>
          </a:pPr>
          <a:r>
            <a:rPr lang="es-MX" sz="1900" kern="1200" dirty="0" smtClean="0"/>
            <a:t>Fortalecen la credibilidad</a:t>
          </a:r>
          <a:endParaRPr lang="en-US" sz="1900" kern="1200" dirty="0"/>
        </a:p>
        <a:p>
          <a:pPr marL="171450" lvl="1" indent="-171450" algn="l" defTabSz="844550">
            <a:lnSpc>
              <a:spcPct val="90000"/>
            </a:lnSpc>
            <a:spcBef>
              <a:spcPct val="0"/>
            </a:spcBef>
            <a:spcAft>
              <a:spcPct val="15000"/>
            </a:spcAft>
            <a:buChar char="••"/>
          </a:pPr>
          <a:r>
            <a:rPr lang="es-MX" sz="1900" kern="1200" dirty="0" smtClean="0"/>
            <a:t>Y legitiman la institucionalidad</a:t>
          </a:r>
          <a:endParaRPr lang="en-US" sz="1900" kern="1200" dirty="0"/>
        </a:p>
      </dsp:txBody>
      <dsp:txXfrm>
        <a:off x="5438194" y="558892"/>
        <a:ext cx="2724032" cy="1816021"/>
      </dsp:txXfrm>
    </dsp:sp>
    <dsp:sp modelId="{74E4AF59-8365-41B6-9CBA-3CEDEB4DC53C}">
      <dsp:nvSpPr>
        <dsp:cNvPr id="0" name=""/>
        <dsp:cNvSpPr/>
      </dsp:nvSpPr>
      <dsp:spPr>
        <a:xfrm>
          <a:off x="3271070" y="3709806"/>
          <a:ext cx="1946406" cy="1946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MX" sz="2300" kern="1200" dirty="0" smtClean="0"/>
            <a:t>Eficientes</a:t>
          </a:r>
          <a:endParaRPr lang="en-US" sz="2300" kern="1200" dirty="0"/>
        </a:p>
      </dsp:txBody>
      <dsp:txXfrm>
        <a:off x="3271070" y="3709806"/>
        <a:ext cx="1946406" cy="1946406"/>
      </dsp:txXfrm>
    </dsp:sp>
    <dsp:sp modelId="{33709854-EC9D-4167-9A27-7175FF262045}">
      <dsp:nvSpPr>
        <dsp:cNvPr id="0" name=""/>
        <dsp:cNvSpPr/>
      </dsp:nvSpPr>
      <dsp:spPr>
        <a:xfrm>
          <a:off x="5412117" y="3709806"/>
          <a:ext cx="2919609" cy="1946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44550">
            <a:lnSpc>
              <a:spcPct val="90000"/>
            </a:lnSpc>
            <a:spcBef>
              <a:spcPct val="0"/>
            </a:spcBef>
            <a:spcAft>
              <a:spcPct val="15000"/>
            </a:spcAft>
            <a:buChar char="••"/>
          </a:pPr>
          <a:r>
            <a:rPr lang="es-MX" sz="1900" kern="1200" dirty="0" smtClean="0"/>
            <a:t>Producen economías en el  largo plazo</a:t>
          </a:r>
          <a:endParaRPr lang="en-US" sz="1900" kern="1200" dirty="0"/>
        </a:p>
        <a:p>
          <a:pPr marL="171450" lvl="1" indent="-171450" algn="l" defTabSz="844550">
            <a:lnSpc>
              <a:spcPct val="90000"/>
            </a:lnSpc>
            <a:spcBef>
              <a:spcPct val="0"/>
            </a:spcBef>
            <a:spcAft>
              <a:spcPct val="15000"/>
            </a:spcAft>
            <a:buChar char="••"/>
          </a:pPr>
          <a:r>
            <a:rPr lang="es-MX" sz="1900" kern="1200" dirty="0" smtClean="0"/>
            <a:t>Permiten una mejor asignación el los recursos</a:t>
          </a:r>
          <a:endParaRPr lang="en-US" sz="1900" kern="1200" dirty="0"/>
        </a:p>
        <a:p>
          <a:pPr marL="171450" lvl="1" indent="-171450" algn="l" defTabSz="844550">
            <a:lnSpc>
              <a:spcPct val="90000"/>
            </a:lnSpc>
            <a:spcBef>
              <a:spcPct val="0"/>
            </a:spcBef>
            <a:spcAft>
              <a:spcPct val="15000"/>
            </a:spcAft>
            <a:buChar char="••"/>
          </a:pPr>
          <a:r>
            <a:rPr lang="es-MX" sz="1900" kern="1200" dirty="0" smtClean="0"/>
            <a:t>Y evitan la duplicación.</a:t>
          </a:r>
          <a:endParaRPr lang="en-US" sz="1900" kern="1200" dirty="0"/>
        </a:p>
      </dsp:txBody>
      <dsp:txXfrm>
        <a:off x="5412117" y="3709806"/>
        <a:ext cx="2919609" cy="1946406"/>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AAA720AC-6BDA-4AE6-A318-57CBA64DDFD9}" type="datetimeFigureOut">
              <a:rPr lang="en-US" smtClean="0"/>
              <a:pPr/>
              <a:t>1/10/2012</a:t>
            </a:fld>
            <a:endParaRPr lang="en-US"/>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90F9B3F-3077-4977-AFD0-910028DA409C}" type="slidenum">
              <a:rPr lang="en-US" smtClean="0"/>
              <a:pPr/>
              <a:t>‹Nº›</a:t>
            </a:fld>
            <a:endParaRPr lang="en-US"/>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5" name="4 Marcador de pie de página"/>
          <p:cNvSpPr>
            <a:spLocks noGrp="1"/>
          </p:cNvSpPr>
          <p:nvPr>
            <p:ph type="ftr" sz="quarter" idx="11"/>
          </p:nvPr>
        </p:nvSpPr>
        <p:spPr/>
        <p:txBody>
          <a:bodyPr/>
          <a:lstStyle>
            <a:extLst/>
          </a:lstStyle>
          <a:p>
            <a:endParaRPr lang="en-US"/>
          </a:p>
        </p:txBody>
      </p:sp>
      <p:sp>
        <p:nvSpPr>
          <p:cNvPr id="6" name="5 Marcador de número de diapositiva"/>
          <p:cNvSpPr>
            <a:spLocks noGrp="1"/>
          </p:cNvSpPr>
          <p:nvPr>
            <p:ph type="sldNum" sz="quarter" idx="12"/>
          </p:nvPr>
        </p:nvSpPr>
        <p:spPr/>
        <p:txBody>
          <a:bodyPr/>
          <a:lstStyle>
            <a:extLst/>
          </a:lstStyle>
          <a:p>
            <a:fld id="{290F9B3F-3077-4977-AFD0-910028DA409C}"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5" name="4 Marcador de pie de página"/>
          <p:cNvSpPr>
            <a:spLocks noGrp="1"/>
          </p:cNvSpPr>
          <p:nvPr>
            <p:ph type="ftr" sz="quarter" idx="11"/>
          </p:nvPr>
        </p:nvSpPr>
        <p:spPr/>
        <p:txBody>
          <a:bodyPr/>
          <a:lstStyle>
            <a:extLst/>
          </a:lstStyle>
          <a:p>
            <a:endParaRPr lang="en-US"/>
          </a:p>
        </p:txBody>
      </p:sp>
      <p:sp>
        <p:nvSpPr>
          <p:cNvPr id="6" name="5 Marcador de número de diapositiva"/>
          <p:cNvSpPr>
            <a:spLocks noGrp="1"/>
          </p:cNvSpPr>
          <p:nvPr>
            <p:ph type="sldNum" sz="quarter" idx="12"/>
          </p:nvPr>
        </p:nvSpPr>
        <p:spPr/>
        <p:txBody>
          <a:bodyPr/>
          <a:lstStyle>
            <a:extLst/>
          </a:lstStyle>
          <a:p>
            <a:fld id="{290F9B3F-3077-4977-AFD0-910028DA409C}"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5" name="4 Marcador de pie de página"/>
          <p:cNvSpPr>
            <a:spLocks noGrp="1"/>
          </p:cNvSpPr>
          <p:nvPr>
            <p:ph type="ftr" sz="quarter" idx="11"/>
          </p:nvPr>
        </p:nvSpPr>
        <p:spPr/>
        <p:txBody>
          <a:bodyPr/>
          <a:lstStyle>
            <a:extLst/>
          </a:lstStyle>
          <a:p>
            <a:endParaRPr lang="en-US"/>
          </a:p>
        </p:txBody>
      </p:sp>
      <p:sp>
        <p:nvSpPr>
          <p:cNvPr id="6" name="5 Marcador de número de diapositiva"/>
          <p:cNvSpPr>
            <a:spLocks noGrp="1"/>
          </p:cNvSpPr>
          <p:nvPr>
            <p:ph type="sldNum" sz="quarter" idx="12"/>
          </p:nvPr>
        </p:nvSpPr>
        <p:spPr/>
        <p:txBody>
          <a:bodyPr/>
          <a:lstStyle>
            <a:extLst/>
          </a:lstStyle>
          <a:p>
            <a:fld id="{290F9B3F-3077-4977-AFD0-910028DA409C}"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AAA720AC-6BDA-4AE6-A318-57CBA64DDFD9}" type="datetimeFigureOut">
              <a:rPr lang="en-US" smtClean="0"/>
              <a:pPr/>
              <a:t>1/10/2012</a:t>
            </a:fld>
            <a:endParaRPr lang="en-US"/>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90F9B3F-3077-4977-AFD0-910028DA409C}" type="slidenum">
              <a:rPr lang="en-US" smtClean="0"/>
              <a:pPr/>
              <a:t>‹Nº›</a:t>
            </a:fld>
            <a:endParaRPr lang="en-US"/>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6" name="5 Marcador de pie de página"/>
          <p:cNvSpPr>
            <a:spLocks noGrp="1"/>
          </p:cNvSpPr>
          <p:nvPr>
            <p:ph type="ftr" sz="quarter" idx="11"/>
          </p:nvPr>
        </p:nvSpPr>
        <p:spPr/>
        <p:txBody>
          <a:bodyPr/>
          <a:lstStyle>
            <a:extLst/>
          </a:lstStyle>
          <a:p>
            <a:endParaRPr lang="en-US"/>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290F9B3F-3077-4977-AFD0-910028DA409C}" type="slidenum">
              <a:rPr lang="en-US" smtClean="0"/>
              <a:pPr/>
              <a:t>‹Nº›</a:t>
            </a:fld>
            <a:endParaRPr lang="en-US"/>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8" name="7 Marcador de pie de página"/>
          <p:cNvSpPr>
            <a:spLocks noGrp="1"/>
          </p:cNvSpPr>
          <p:nvPr>
            <p:ph type="ftr" sz="quarter" idx="11"/>
          </p:nvPr>
        </p:nvSpPr>
        <p:spPr/>
        <p:txBody>
          <a:bodyPr/>
          <a:lstStyle>
            <a:extLst/>
          </a:lstStyle>
          <a:p>
            <a:endParaRPr lang="en-US"/>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290F9B3F-3077-4977-AFD0-910028DA409C}"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4" name="3 Marcador de pie de página"/>
          <p:cNvSpPr>
            <a:spLocks noGrp="1"/>
          </p:cNvSpPr>
          <p:nvPr>
            <p:ph type="ftr" sz="quarter" idx="11"/>
          </p:nvPr>
        </p:nvSpPr>
        <p:spPr/>
        <p:txBody>
          <a:bodyPr/>
          <a:lstStyle>
            <a:extLst/>
          </a:lstStyle>
          <a:p>
            <a:endParaRPr lang="en-US"/>
          </a:p>
        </p:txBody>
      </p:sp>
      <p:sp>
        <p:nvSpPr>
          <p:cNvPr id="5" name="4 Marcador de número de diapositiva"/>
          <p:cNvSpPr>
            <a:spLocks noGrp="1"/>
          </p:cNvSpPr>
          <p:nvPr>
            <p:ph type="sldNum" sz="quarter" idx="12"/>
          </p:nvPr>
        </p:nvSpPr>
        <p:spPr/>
        <p:txBody>
          <a:bodyPr/>
          <a:lstStyle>
            <a:extLst/>
          </a:lstStyle>
          <a:p>
            <a:fld id="{290F9B3F-3077-4977-AFD0-910028DA409C}" type="slidenum">
              <a:rPr lang="en-US" smtClean="0"/>
              <a:pPr/>
              <a:t>‹Nº›</a:t>
            </a:fld>
            <a:endParaRPr lang="en-US"/>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AAA720AC-6BDA-4AE6-A318-57CBA64DDFD9}" type="datetimeFigureOut">
              <a:rPr lang="en-US" smtClean="0"/>
              <a:pPr/>
              <a:t>1/10/2012</a:t>
            </a:fld>
            <a:endParaRPr lang="en-US"/>
          </a:p>
        </p:txBody>
      </p:sp>
      <p:sp>
        <p:nvSpPr>
          <p:cNvPr id="3" name="2 Marcador de pie de página"/>
          <p:cNvSpPr>
            <a:spLocks noGrp="1"/>
          </p:cNvSpPr>
          <p:nvPr>
            <p:ph type="ftr" sz="quarter" idx="11"/>
          </p:nvPr>
        </p:nvSpPr>
        <p:spPr/>
        <p:txBody>
          <a:bodyPr/>
          <a:lstStyle>
            <a:extLst/>
          </a:lstStyle>
          <a:p>
            <a:endParaRPr lang="en-US"/>
          </a:p>
        </p:txBody>
      </p:sp>
      <p:sp>
        <p:nvSpPr>
          <p:cNvPr id="4" name="3 Marcador de número de diapositiva"/>
          <p:cNvSpPr>
            <a:spLocks noGrp="1"/>
          </p:cNvSpPr>
          <p:nvPr>
            <p:ph type="sldNum" sz="quarter" idx="12"/>
          </p:nvPr>
        </p:nvSpPr>
        <p:spPr/>
        <p:txBody>
          <a:bodyPr/>
          <a:lstStyle>
            <a:extLst/>
          </a:lstStyle>
          <a:p>
            <a:fld id="{290F9B3F-3077-4977-AFD0-910028DA409C}"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AAA720AC-6BDA-4AE6-A318-57CBA64DDFD9}" type="datetimeFigureOut">
              <a:rPr lang="en-US" smtClean="0"/>
              <a:pPr/>
              <a:t>1/10/2012</a:t>
            </a:fld>
            <a:endParaRPr lang="en-US"/>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90F9B3F-3077-4977-AFD0-910028DA409C}" type="slidenum">
              <a:rPr lang="en-US" smtClean="0"/>
              <a:pPr/>
              <a:t>‹Nº›</a:t>
            </a:fld>
            <a:endParaRPr lang="en-US"/>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AAA720AC-6BDA-4AE6-A318-57CBA64DDFD9}" type="datetimeFigureOut">
              <a:rPr lang="en-US" smtClean="0"/>
              <a:pPr/>
              <a:t>1/10/2012</a:t>
            </a:fld>
            <a:endParaRPr lang="en-US"/>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90F9B3F-3077-4977-AFD0-910028DA409C}" type="slidenum">
              <a:rPr lang="en-US" smtClean="0"/>
              <a:pPr/>
              <a:t>‹Nº›</a:t>
            </a:fld>
            <a:endParaRPr lang="en-US"/>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AAA720AC-6BDA-4AE6-A318-57CBA64DDFD9}" type="datetimeFigureOut">
              <a:rPr lang="en-US" smtClean="0"/>
              <a:pPr/>
              <a:t>1/10/2012</a:t>
            </a:fld>
            <a:endParaRPr lang="en-US"/>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290F9B3F-3077-4977-AFD0-910028DA409C}" type="slidenum">
              <a:rPr lang="en-US" smtClean="0"/>
              <a:pPr/>
              <a:t>‹Nº›</a:t>
            </a:fld>
            <a:endParaRPr lang="en-US"/>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857233"/>
            <a:ext cx="7772400" cy="1571635"/>
          </a:xfrm>
        </p:spPr>
        <p:txBody>
          <a:bodyPr>
            <a:normAutofit/>
          </a:bodyPr>
          <a:lstStyle/>
          <a:p>
            <a:r>
              <a:rPr lang="es-MX" dirty="0" smtClean="0"/>
              <a:t>TRANSPARENCIA Y PROBIDAD</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714348" y="2928934"/>
            <a:ext cx="4214842" cy="2857520"/>
          </a:xfrm>
          <a:prstGeom prst="rect">
            <a:avLst/>
          </a:prstGeom>
          <a:noFill/>
          <a:ln w="9525">
            <a:noFill/>
            <a:miter lim="800000"/>
            <a:headEnd/>
            <a:tailEnd/>
          </a:ln>
          <a:effectLst/>
        </p:spPr>
      </p:pic>
      <p:sp>
        <p:nvSpPr>
          <p:cNvPr id="6" name="5 Llamada ovalada"/>
          <p:cNvSpPr/>
          <p:nvPr/>
        </p:nvSpPr>
        <p:spPr>
          <a:xfrm rot="1938530">
            <a:off x="5806415" y="2541585"/>
            <a:ext cx="2777600" cy="2595819"/>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6 CuadroTexto"/>
          <p:cNvSpPr txBox="1"/>
          <p:nvPr/>
        </p:nvSpPr>
        <p:spPr>
          <a:xfrm>
            <a:off x="6143636" y="3143248"/>
            <a:ext cx="2071702" cy="1200329"/>
          </a:xfrm>
          <a:prstGeom prst="rect">
            <a:avLst/>
          </a:prstGeom>
          <a:solidFill>
            <a:srgbClr val="FFFF00"/>
          </a:solidFill>
        </p:spPr>
        <p:txBody>
          <a:bodyPr wrap="square" rtlCol="0">
            <a:spAutoFit/>
          </a:bodyPr>
          <a:lstStyle/>
          <a:p>
            <a:r>
              <a:rPr lang="es-MX" dirty="0" smtClean="0"/>
              <a:t>Con eso de la transparencia me siento observado por el ojo público.</a:t>
            </a:r>
            <a:endParaRPr lang="en-US" dirty="0"/>
          </a:p>
        </p:txBody>
      </p:sp>
      <p:sp>
        <p:nvSpPr>
          <p:cNvPr id="8" name="7 CuadroTexto"/>
          <p:cNvSpPr txBox="1"/>
          <p:nvPr/>
        </p:nvSpPr>
        <p:spPr>
          <a:xfrm>
            <a:off x="5286380" y="5929330"/>
            <a:ext cx="3286148" cy="276999"/>
          </a:xfrm>
          <a:prstGeom prst="rect">
            <a:avLst/>
          </a:prstGeom>
          <a:noFill/>
        </p:spPr>
        <p:txBody>
          <a:bodyPr wrap="square" rtlCol="0">
            <a:spAutoFit/>
          </a:bodyPr>
          <a:lstStyle/>
          <a:p>
            <a:r>
              <a:rPr lang="es-MX" sz="1200" dirty="0" smtClean="0"/>
              <a:t>Presentación: Lic. Axel Edgardo López Velásquez</a:t>
            </a:r>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Autofit/>
          </a:bodyPr>
          <a:lstStyle/>
          <a:p>
            <a:r>
              <a:rPr lang="es-MX" sz="3600" dirty="0" smtClean="0"/>
              <a:t>En el caso específico de la Administración Pública guatemalteca, uno de sus rasgos más típicos es el secretismo. Los jefes, hasta de los más bajos niveles, ocultan la información a sus subordinados, porque, según dicen "es confidencial". </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Anécdota, ¿Sabe usted alguna?</a:t>
            </a:r>
            <a:endParaRPr lang="en-US" dirty="0"/>
          </a:p>
        </p:txBody>
      </p:sp>
      <p:sp>
        <p:nvSpPr>
          <p:cNvPr id="3" name="2 Marcador de contenido"/>
          <p:cNvSpPr>
            <a:spLocks noGrp="1"/>
          </p:cNvSpPr>
          <p:nvPr>
            <p:ph sz="half" idx="1"/>
          </p:nvPr>
        </p:nvSpPr>
        <p:spPr/>
        <p:txBody>
          <a:bodyPr>
            <a:normAutofit fontScale="92500"/>
          </a:bodyPr>
          <a:lstStyle/>
          <a:p>
            <a:r>
              <a:rPr lang="es-MX" dirty="0" smtClean="0"/>
              <a:t>Un funcionario de un Ministerio solicitó información al subsecretario para saber las orientaciones generales, resultado: se le ordenó que tomara sus vacaciones y que fuera a consultar a un siquiatra</a:t>
            </a:r>
            <a:endParaRPr lang="en-US" dirty="0"/>
          </a:p>
        </p:txBody>
      </p:sp>
      <p:sp>
        <p:nvSpPr>
          <p:cNvPr id="4" name="3 Marcador de contenido"/>
          <p:cNvSpPr>
            <a:spLocks noGrp="1"/>
          </p:cNvSpPr>
          <p:nvPr>
            <p:ph sz="half" idx="2"/>
          </p:nvPr>
        </p:nvSpPr>
        <p:spPr/>
        <p:txBody>
          <a:bodyPr>
            <a:normAutofit fontScale="92500"/>
          </a:bodyPr>
          <a:lstStyle/>
          <a:p>
            <a:r>
              <a:rPr lang="es-MX" dirty="0" smtClean="0"/>
              <a:t>Esta falta de transparencia es total en relación a los usuarios. Hay mucho temor entre ellos al solicitar información porque la respuesta puede ser un temporal de insultos.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1"/>
          </p:nvPr>
        </p:nvSpPr>
        <p:spPr/>
        <p:txBody>
          <a:bodyPr>
            <a:normAutofit fontScale="92500"/>
          </a:bodyPr>
          <a:lstStyle/>
          <a:p>
            <a:r>
              <a:rPr lang="es-MX" dirty="0" smtClean="0"/>
              <a:t>Esta falta de información, no sólo impide la participación sino que es la base de la corrupción administrativa, porque ésta sólo se desarrolla en la oscuridad y bajo la opacidad mayor posible. </a:t>
            </a:r>
            <a:endParaRPr lang="en-US" dirty="0"/>
          </a:p>
        </p:txBody>
      </p:sp>
      <p:sp>
        <p:nvSpPr>
          <p:cNvPr id="4" name="3 Marcador de contenido"/>
          <p:cNvSpPr>
            <a:spLocks noGrp="1"/>
          </p:cNvSpPr>
          <p:nvPr>
            <p:ph sz="half" idx="2"/>
          </p:nvPr>
        </p:nvSpPr>
        <p:spPr/>
        <p:txBody>
          <a:bodyPr>
            <a:normAutofit fontScale="92500"/>
          </a:bodyPr>
          <a:lstStyle/>
          <a:p>
            <a:r>
              <a:rPr lang="es-MX" dirty="0" smtClean="0"/>
              <a:t>La transparencia consiste entonces en que todos sepan los hechos, especialmente la comunidad u opinión pública. </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r>
              <a:rPr lang="es-MX" dirty="0" smtClean="0"/>
              <a:t>La importancia de la transparencia es fundamental, tanto para la participación como para la probidad. </a:t>
            </a:r>
          </a:p>
          <a:p>
            <a:r>
              <a:rPr lang="es-MX" dirty="0" smtClean="0"/>
              <a:t>La difusión de la información no sólo es básica para la participación y la probidad. Es la base de la democracia.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half" idx="1"/>
          </p:nvPr>
        </p:nvPicPr>
        <p:blipFill>
          <a:blip r:embed="rId2" cstate="print"/>
          <a:stretch>
            <a:fillRect/>
          </a:stretch>
        </p:blipFill>
        <p:spPr bwMode="auto">
          <a:xfrm>
            <a:off x="857224" y="1571612"/>
            <a:ext cx="3214690" cy="3929090"/>
          </a:xfrm>
          <a:prstGeom prst="rect">
            <a:avLst/>
          </a:prstGeom>
          <a:noFill/>
          <a:ln w="9525">
            <a:noFill/>
            <a:miter lim="800000"/>
            <a:headEnd/>
            <a:tailEnd/>
          </a:ln>
          <a:effectLst/>
        </p:spPr>
      </p:pic>
      <p:sp>
        <p:nvSpPr>
          <p:cNvPr id="4" name="3 Marcador de contenido"/>
          <p:cNvSpPr>
            <a:spLocks noGrp="1"/>
          </p:cNvSpPr>
          <p:nvPr>
            <p:ph sz="half" idx="2"/>
          </p:nvPr>
        </p:nvSpPr>
        <p:spPr/>
        <p:txBody>
          <a:bodyPr>
            <a:normAutofit fontScale="85000" lnSpcReduction="10000"/>
          </a:bodyPr>
          <a:lstStyle/>
          <a:p>
            <a:r>
              <a:rPr lang="es-MX" dirty="0" smtClean="0"/>
              <a:t>En ese universo poblado de información, los seres humanos hemos tratado de ir contra natura intentado esconder, segregar, filtrar, monopolizar, tergiversar y manipular la información, porque hay un fenómeno estrictamente humano que lo genera: </a:t>
            </a:r>
            <a:r>
              <a:rPr lang="es-MX" b="1" dirty="0" smtClean="0"/>
              <a:t>el poder</a:t>
            </a:r>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PROBIDAD</a:t>
            </a:r>
            <a:endParaRPr lang="en-US" dirty="0"/>
          </a:p>
        </p:txBody>
      </p:sp>
      <p:sp>
        <p:nvSpPr>
          <p:cNvPr id="3" name="2 Marcador de contenido"/>
          <p:cNvSpPr>
            <a:spLocks noGrp="1"/>
          </p:cNvSpPr>
          <p:nvPr>
            <p:ph idx="1"/>
          </p:nvPr>
        </p:nvSpPr>
        <p:spPr/>
        <p:txBody>
          <a:bodyPr>
            <a:normAutofit lnSpcReduction="10000"/>
          </a:bodyPr>
          <a:lstStyle/>
          <a:p>
            <a:r>
              <a:rPr lang="es-MX" b="1" dirty="0" smtClean="0"/>
              <a:t>La probidad</a:t>
            </a:r>
            <a:r>
              <a:rPr lang="es-MX" dirty="0" smtClean="0"/>
              <a:t>, vista desde la perspectiva del sector público es el cumplimiento de los fines del servicio público, evitando cualquier desviación de recursos hacia fines ajenos a estos fines sociales. </a:t>
            </a:r>
          </a:p>
          <a:p>
            <a:r>
              <a:rPr lang="es-MX" b="1" dirty="0" smtClean="0"/>
              <a:t>La negación de la probidad pública </a:t>
            </a:r>
            <a:r>
              <a:rPr lang="es-MX" dirty="0" smtClean="0"/>
              <a:t>es la corrupción política y administrativa, que ocurre cuando los recursos públicos son desviados a fines particulares ajenos a los fines del servicio público</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Grp="1" noChangeAspect="1" noChangeArrowheads="1"/>
          </p:cNvPicPr>
          <p:nvPr>
            <p:ph sz="half" idx="1"/>
          </p:nvPr>
        </p:nvPicPr>
        <p:blipFill>
          <a:blip r:embed="rId2" cstate="print"/>
          <a:stretch>
            <a:fillRect/>
          </a:stretch>
        </p:blipFill>
        <p:spPr bwMode="auto">
          <a:xfrm>
            <a:off x="857224" y="1428736"/>
            <a:ext cx="3357586" cy="4214842"/>
          </a:xfrm>
          <a:prstGeom prst="rect">
            <a:avLst/>
          </a:prstGeom>
          <a:noFill/>
          <a:ln w="9525">
            <a:noFill/>
            <a:miter lim="800000"/>
            <a:headEnd/>
            <a:tailEnd/>
          </a:ln>
          <a:effectLst/>
        </p:spPr>
      </p:pic>
      <p:sp>
        <p:nvSpPr>
          <p:cNvPr id="4" name="3 Marcador de contenido"/>
          <p:cNvSpPr>
            <a:spLocks noGrp="1"/>
          </p:cNvSpPr>
          <p:nvPr>
            <p:ph sz="half" idx="2"/>
          </p:nvPr>
        </p:nvSpPr>
        <p:spPr/>
        <p:txBody>
          <a:bodyPr>
            <a:normAutofit/>
          </a:bodyPr>
          <a:lstStyle/>
          <a:p>
            <a:r>
              <a:rPr lang="es-MX" dirty="0" smtClean="0"/>
              <a:t>"La corrupción es la amenaza más grande para el desarrollo de los pueblos“.</a:t>
            </a:r>
          </a:p>
          <a:p>
            <a:r>
              <a:rPr lang="es-MX" dirty="0" smtClean="0"/>
              <a:t>"la corrupción fue uno de los temas más abordados por los medios de comunicación latinoamericanos"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1"/>
          </p:nvPr>
        </p:nvSpPr>
        <p:spPr/>
        <p:txBody>
          <a:bodyPr>
            <a:normAutofit/>
          </a:bodyPr>
          <a:lstStyle/>
          <a:p>
            <a:r>
              <a:rPr lang="es-MX" dirty="0" smtClean="0"/>
              <a:t>todas tienen un denominador común: la corrupción política y administrativa. Esta corrupción está íntimamente relacionada con el tráfico de drogas y armas, el terrorismo y el lavado de dinero </a:t>
            </a:r>
            <a:endParaRPr lang="en-US" dirty="0"/>
          </a:p>
        </p:txBody>
      </p:sp>
      <p:pic>
        <p:nvPicPr>
          <p:cNvPr id="6146" name="Picture 2"/>
          <p:cNvPicPr>
            <a:picLocks noGrp="1" noChangeAspect="1" noChangeArrowheads="1"/>
          </p:cNvPicPr>
          <p:nvPr>
            <p:ph sz="half" idx="2"/>
          </p:nvPr>
        </p:nvPicPr>
        <p:blipFill>
          <a:blip r:embed="rId2" cstate="print"/>
          <a:stretch>
            <a:fillRect/>
          </a:stretch>
        </p:blipFill>
        <p:spPr bwMode="auto">
          <a:xfrm>
            <a:off x="5238750" y="1214422"/>
            <a:ext cx="3119464" cy="4786346"/>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sz="half" idx="1"/>
          </p:nvPr>
        </p:nvPicPr>
        <p:blipFill>
          <a:blip r:embed="rId2" cstate="print"/>
          <a:stretch>
            <a:fillRect/>
          </a:stretch>
        </p:blipFill>
        <p:spPr bwMode="auto">
          <a:xfrm>
            <a:off x="785786" y="1357298"/>
            <a:ext cx="3119464" cy="4214841"/>
          </a:xfrm>
          <a:prstGeom prst="rect">
            <a:avLst/>
          </a:prstGeom>
          <a:noFill/>
          <a:ln w="9525">
            <a:noFill/>
            <a:miter lim="800000"/>
            <a:headEnd/>
            <a:tailEnd/>
          </a:ln>
          <a:effectLst/>
        </p:spPr>
      </p:pic>
      <p:sp>
        <p:nvSpPr>
          <p:cNvPr id="4" name="3 Marcador de contenido"/>
          <p:cNvSpPr>
            <a:spLocks noGrp="1"/>
          </p:cNvSpPr>
          <p:nvPr>
            <p:ph sz="half" idx="2"/>
          </p:nvPr>
        </p:nvSpPr>
        <p:spPr/>
        <p:txBody>
          <a:bodyPr>
            <a:normAutofit fontScale="85000" lnSpcReduction="20000"/>
          </a:bodyPr>
          <a:lstStyle/>
          <a:p>
            <a:r>
              <a:rPr lang="es-MX" dirty="0" smtClean="0"/>
              <a:t>En los casos denunciados que han sido procesados por la justicia, los presuntos culpables han quedado en libertad por inoperancia de los tribunales o por abierta desidia. Los periodistas y organizaciones civiles que han denunciado los caso de corrupción, en cambio, han sufrido ataque de turbas y hasta asesinato de periodistas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triangulo virtuoso</a:t>
            </a:r>
            <a:endParaRPr lang="en-US" dirty="0"/>
          </a:p>
        </p:txBody>
      </p:sp>
      <p:sp>
        <p:nvSpPr>
          <p:cNvPr id="3" name="2 Marcador de contenido"/>
          <p:cNvSpPr>
            <a:spLocks noGrp="1"/>
          </p:cNvSpPr>
          <p:nvPr>
            <p:ph idx="1"/>
          </p:nvPr>
        </p:nvSpPr>
        <p:spPr/>
        <p:txBody>
          <a:bodyPr/>
          <a:lstStyle/>
          <a:p>
            <a:r>
              <a:rPr lang="es-MX" b="1" dirty="0" smtClean="0"/>
              <a:t>La participación </a:t>
            </a:r>
            <a:r>
              <a:rPr lang="es-MX" dirty="0" smtClean="0"/>
              <a:t>es la base de una sociedad efectivamente democrática, para que haya efectiva participación se requiere </a:t>
            </a:r>
            <a:r>
              <a:rPr lang="es-MX" b="1" dirty="0" smtClean="0"/>
              <a:t>transparencia</a:t>
            </a:r>
            <a:r>
              <a:rPr lang="es-MX" dirty="0" smtClean="0"/>
              <a:t> (sólo hay participación inteligente cuando se puede procesar información). A su vez, la transparencia es la base de la </a:t>
            </a:r>
            <a:r>
              <a:rPr lang="es-MX" b="1" dirty="0" smtClean="0"/>
              <a:t>probidad</a:t>
            </a:r>
            <a:r>
              <a:rPr lang="es-MX" dirty="0" smtClean="0"/>
              <a:t>: sólo una sociedad informada del gasto público puede fiscalizarlo.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TRANSPARENCIA Y </a:t>
            </a:r>
            <a:r>
              <a:rPr lang="es-MX" dirty="0" smtClean="0"/>
              <a:t>PROBIDAD</a:t>
            </a:r>
            <a:endParaRPr lang="en-US" dirty="0"/>
          </a:p>
        </p:txBody>
      </p:sp>
      <p:sp>
        <p:nvSpPr>
          <p:cNvPr id="3" name="2 Marcador de contenido"/>
          <p:cNvSpPr>
            <a:spLocks noGrp="1"/>
          </p:cNvSpPr>
          <p:nvPr>
            <p:ph idx="1"/>
          </p:nvPr>
        </p:nvSpPr>
        <p:spPr/>
        <p:txBody>
          <a:bodyPr/>
          <a:lstStyle/>
          <a:p>
            <a:r>
              <a:rPr lang="es-MX" dirty="0"/>
              <a:t>El diccionario de la Real Academia Española define </a:t>
            </a:r>
            <a:r>
              <a:rPr lang="es-MX" b="1" dirty="0"/>
              <a:t>transparente</a:t>
            </a:r>
            <a:r>
              <a:rPr lang="es-MX" dirty="0"/>
              <a:t> como algo que significa </a:t>
            </a:r>
            <a:r>
              <a:rPr lang="es-MX" sz="2800" b="1" dirty="0">
                <a:latin typeface="Arial Black" pitchFamily="34" charset="0"/>
              </a:rPr>
              <a:t>“claro, evidente, que se comprende sin duda ni ambigüedad”. </a:t>
            </a:r>
            <a:endParaRPr lang="es-MX" sz="2800" b="1" dirty="0" smtClean="0">
              <a:latin typeface="Arial Black" pitchFamily="34" charset="0"/>
            </a:endParaRPr>
          </a:p>
          <a:p>
            <a:endParaRPr lang="es-MX" b="1" dirty="0" smtClean="0">
              <a:latin typeface="Arial Black" pitchFamily="34" charset="0"/>
            </a:endParaRPr>
          </a:p>
          <a:p>
            <a:r>
              <a:rPr lang="es-MX" dirty="0" smtClean="0"/>
              <a:t>Por </a:t>
            </a:r>
            <a:r>
              <a:rPr lang="es-MX" dirty="0"/>
              <a:t>su parte, </a:t>
            </a:r>
            <a:r>
              <a:rPr lang="es-MX" b="1" dirty="0"/>
              <a:t>probidad</a:t>
            </a:r>
            <a:r>
              <a:rPr lang="es-MX" dirty="0"/>
              <a:t> es sinónimo de </a:t>
            </a:r>
            <a:r>
              <a:rPr lang="es-MX" dirty="0">
                <a:latin typeface="Arial Black" pitchFamily="34" charset="0"/>
              </a:rPr>
              <a:t>“honradez”, </a:t>
            </a:r>
            <a:r>
              <a:rPr lang="es-MX" dirty="0"/>
              <a:t>es decir, lo contrario a “corrupción”. </a:t>
            </a:r>
            <a:endParaRPr lang="en-US" dirty="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MX" dirty="0" smtClean="0"/>
              <a:t>En consecuencia, lo que se sostiene aquí es que </a:t>
            </a:r>
            <a:r>
              <a:rPr lang="es-MX" b="1" dirty="0" smtClean="0"/>
              <a:t>la transparencia es el camino para lograr participación </a:t>
            </a:r>
            <a:r>
              <a:rPr lang="es-MX" dirty="0" smtClean="0"/>
              <a:t>y la participación de los funcionarios y usuarios en el servicio público es el mejor proceso de fiscalización posible, resultando así lo que se persigue: </a:t>
            </a:r>
            <a:r>
              <a:rPr lang="es-MX" b="1" dirty="0" smtClean="0"/>
              <a:t>la probidad</a:t>
            </a:r>
            <a:r>
              <a:rPr lang="es-MX" dirty="0" smtClean="0"/>
              <a:t>. </a:t>
            </a:r>
            <a:endParaRPr lang="en-US" dirty="0" smtClean="0"/>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20000"/>
          </a:bodyPr>
          <a:lstStyle/>
          <a:p>
            <a:r>
              <a:rPr lang="es-MX" dirty="0" smtClean="0"/>
              <a:t>Recordemos que la Administración es un proceso humano, cuyos actores son los jefes, los servidores públicos y los usuarios. La probidad y la corrupción son valores y desvalores que están en la mente de las personas. </a:t>
            </a:r>
          </a:p>
          <a:p>
            <a:r>
              <a:rPr lang="es-MX" dirty="0" smtClean="0"/>
              <a:t>Si los servidores públicos son capacitados y se desarrolla su capacidad crítica se transformaran en los mil ojos que deben verificar el gasto público. Esta capacitación es el comienzo de la participación y requiere transparencia. </a:t>
            </a:r>
            <a:endParaRPr lang="en-US" dirty="0" smtClean="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sz="half" idx="1"/>
          </p:nvPr>
        </p:nvPicPr>
        <p:blipFill>
          <a:blip r:embed="rId2" cstate="print"/>
          <a:stretch>
            <a:fillRect/>
          </a:stretch>
        </p:blipFill>
        <p:spPr bwMode="auto">
          <a:xfrm>
            <a:off x="714349" y="1357298"/>
            <a:ext cx="3119464" cy="4786346"/>
          </a:xfrm>
          <a:prstGeom prst="rect">
            <a:avLst/>
          </a:prstGeom>
          <a:noFill/>
          <a:ln w="9525">
            <a:noFill/>
            <a:miter lim="800000"/>
            <a:headEnd/>
            <a:tailEnd/>
          </a:ln>
          <a:effectLst/>
        </p:spPr>
      </p:pic>
      <p:sp>
        <p:nvSpPr>
          <p:cNvPr id="4" name="3 Marcador de contenido"/>
          <p:cNvSpPr>
            <a:spLocks noGrp="1"/>
          </p:cNvSpPr>
          <p:nvPr>
            <p:ph sz="half" idx="2"/>
          </p:nvPr>
        </p:nvSpPr>
        <p:spPr/>
        <p:txBody>
          <a:bodyPr>
            <a:normAutofit fontScale="92500" lnSpcReduction="10000"/>
          </a:bodyPr>
          <a:lstStyle/>
          <a:p>
            <a:r>
              <a:rPr lang="es-MX" dirty="0" smtClean="0"/>
              <a:t>El supuesto es que si todos los servidores públicos saben que algún jefe está haciendo actos de corrupción, la formación ética de los servidores asegurará que no serán cómplices con su silencio, como ocurre actualmente. </a:t>
            </a: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¿Por qué es importante la TRANSPARENCIA?</a:t>
            </a:r>
            <a:endParaRPr lang="en-US" dirty="0"/>
          </a:p>
        </p:txBody>
      </p:sp>
      <p:sp>
        <p:nvSpPr>
          <p:cNvPr id="3" name="2 Marcador de contenido"/>
          <p:cNvSpPr>
            <a:spLocks noGrp="1"/>
          </p:cNvSpPr>
          <p:nvPr>
            <p:ph sz="half" idx="1"/>
          </p:nvPr>
        </p:nvSpPr>
        <p:spPr/>
        <p:txBody>
          <a:bodyPr>
            <a:normAutofit fontScale="92500"/>
          </a:bodyPr>
          <a:lstStyle/>
          <a:p>
            <a:r>
              <a:rPr lang="es-MX" b="1" dirty="0" smtClean="0"/>
              <a:t>Para tomar </a:t>
            </a:r>
            <a:r>
              <a:rPr lang="es-MX" b="1" dirty="0"/>
              <a:t>decisiones democráticas</a:t>
            </a:r>
            <a:r>
              <a:rPr lang="es-MX" dirty="0"/>
              <a:t>. Los ciudadanos deben tener </a:t>
            </a:r>
            <a:r>
              <a:rPr lang="es-MX" b="1" dirty="0"/>
              <a:t>acceso a la información </a:t>
            </a:r>
            <a:r>
              <a:rPr lang="es-MX" dirty="0"/>
              <a:t>para poder participar de forma inteligente en el los procesos de toma de decisiones </a:t>
            </a:r>
            <a:r>
              <a:rPr lang="es-MX" b="1" dirty="0" smtClean="0"/>
              <a:t>y poder escoger informados</a:t>
            </a:r>
            <a:r>
              <a:rPr lang="es-MX" b="1" dirty="0"/>
              <a:t>. </a:t>
            </a:r>
            <a:endParaRPr lang="en-US" b="1" dirty="0"/>
          </a:p>
        </p:txBody>
      </p:sp>
      <p:pic>
        <p:nvPicPr>
          <p:cNvPr id="3074" name="Picture 2"/>
          <p:cNvPicPr>
            <a:picLocks noGrp="1" noChangeAspect="1" noChangeArrowheads="1"/>
          </p:cNvPicPr>
          <p:nvPr>
            <p:ph sz="half" idx="2"/>
          </p:nvPr>
        </p:nvPicPr>
        <p:blipFill>
          <a:blip r:embed="rId2" cstate="print"/>
          <a:srcRect/>
          <a:stretch>
            <a:fillRect/>
          </a:stretch>
        </p:blipFill>
        <p:spPr bwMode="auto">
          <a:xfrm>
            <a:off x="4857753" y="1928802"/>
            <a:ext cx="3643338" cy="3643338"/>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nvGraphicFramePr>
        <p:xfrm>
          <a:off x="285720" y="285728"/>
          <a:ext cx="8572560" cy="6215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CuadroTexto"/>
          <p:cNvSpPr txBox="1"/>
          <p:nvPr/>
        </p:nvSpPr>
        <p:spPr>
          <a:xfrm rot="20953406">
            <a:off x="440217" y="400088"/>
            <a:ext cx="3214710" cy="1384995"/>
          </a:xfrm>
          <a:prstGeom prst="rect">
            <a:avLst/>
          </a:prstGeom>
          <a:noFill/>
        </p:spPr>
        <p:txBody>
          <a:bodyPr wrap="square" rtlCol="0">
            <a:spAutoFit/>
          </a:bodyPr>
          <a:lstStyle/>
          <a:p>
            <a:r>
              <a:rPr lang="es-MX" sz="2800" b="1" dirty="0" smtClean="0"/>
              <a:t>Las decisiones transparentes  son más …</a:t>
            </a:r>
            <a:endParaRPr lang="en-US" sz="28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PIRAMIDE CAPITALISTA.png"/>
          <p:cNvPicPr>
            <a:picLocks noGrp="1" noChangeAspect="1"/>
          </p:cNvPicPr>
          <p:nvPr>
            <p:ph idx="1"/>
          </p:nvPr>
        </p:nvPicPr>
        <p:blipFill>
          <a:blip r:embed="rId2" cstate="print"/>
          <a:stretch>
            <a:fillRect/>
          </a:stretch>
        </p:blipFill>
        <p:spPr>
          <a:xfrm>
            <a:off x="3786182" y="428604"/>
            <a:ext cx="4286280" cy="6072230"/>
          </a:xfrm>
        </p:spPr>
      </p:pic>
      <p:sp>
        <p:nvSpPr>
          <p:cNvPr id="5" name="4 CuadroTexto"/>
          <p:cNvSpPr txBox="1"/>
          <p:nvPr/>
        </p:nvSpPr>
        <p:spPr>
          <a:xfrm>
            <a:off x="285720" y="500042"/>
            <a:ext cx="3214710" cy="1077218"/>
          </a:xfrm>
          <a:prstGeom prst="rect">
            <a:avLst/>
          </a:prstGeom>
          <a:noFill/>
        </p:spPr>
        <p:txBody>
          <a:bodyPr wrap="square" rtlCol="0">
            <a:spAutoFit/>
          </a:bodyPr>
          <a:lstStyle/>
          <a:p>
            <a:r>
              <a:rPr lang="es-MX" sz="3200" b="1" dirty="0" smtClean="0"/>
              <a:t>Pirámide administrativa</a:t>
            </a:r>
            <a:endParaRPr lang="en-US" sz="32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MX" sz="2800" b="1" dirty="0" smtClean="0"/>
              <a:t>La Administración recupera su esencia de cooperación , que había sido desplazada por el autoritarismo. </a:t>
            </a:r>
            <a:endParaRPr lang="en-US" sz="2800" b="1" dirty="0"/>
          </a:p>
        </p:txBody>
      </p:sp>
      <p:pic>
        <p:nvPicPr>
          <p:cNvPr id="4098" name="Picture 2"/>
          <p:cNvPicPr>
            <a:picLocks noGrp="1" noChangeAspect="1" noChangeArrowheads="1"/>
          </p:cNvPicPr>
          <p:nvPr>
            <p:ph sz="half" idx="1"/>
          </p:nvPr>
        </p:nvPicPr>
        <p:blipFill>
          <a:blip r:embed="rId2" cstate="print"/>
          <a:stretch>
            <a:fillRect/>
          </a:stretch>
        </p:blipFill>
        <p:spPr bwMode="auto">
          <a:xfrm>
            <a:off x="785786" y="1500174"/>
            <a:ext cx="3143272" cy="4071966"/>
          </a:xfrm>
          <a:prstGeom prst="rect">
            <a:avLst/>
          </a:prstGeom>
          <a:noFill/>
          <a:ln w="9525">
            <a:noFill/>
            <a:miter lim="800000"/>
            <a:headEnd/>
            <a:tailEnd/>
          </a:ln>
          <a:effectLst/>
        </p:spPr>
      </p:pic>
      <p:sp>
        <p:nvSpPr>
          <p:cNvPr id="4" name="3 Marcador de contenido"/>
          <p:cNvSpPr>
            <a:spLocks noGrp="1"/>
          </p:cNvSpPr>
          <p:nvPr>
            <p:ph sz="half" idx="2"/>
          </p:nvPr>
        </p:nvSpPr>
        <p:spPr/>
        <p:txBody>
          <a:bodyPr>
            <a:normAutofit fontScale="92500" lnSpcReduction="10000"/>
          </a:bodyPr>
          <a:lstStyle/>
          <a:p>
            <a:r>
              <a:rPr lang="es-MX" dirty="0" smtClean="0"/>
              <a:t>Hoy la nueva organización es plana y en red.  Se le da importancia a la participación. Se esta haciendo a un lado la jerarquía,  y se ve más la organización en redes, gerencia participativa, centralización en el usuario.</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sz="3100" dirty="0" smtClean="0"/>
              <a:t>es comprender que la administración es una relación entre personas</a:t>
            </a:r>
            <a:r>
              <a:rPr lang="es-MX" dirty="0" smtClean="0"/>
              <a:t>.</a:t>
            </a:r>
            <a:endParaRPr lang="en-US" dirty="0"/>
          </a:p>
        </p:txBody>
      </p:sp>
      <p:sp>
        <p:nvSpPr>
          <p:cNvPr id="3" name="2 Marcador de contenido"/>
          <p:cNvSpPr>
            <a:spLocks noGrp="1"/>
          </p:cNvSpPr>
          <p:nvPr>
            <p:ph sz="half" idx="1"/>
          </p:nvPr>
        </p:nvSpPr>
        <p:spPr/>
        <p:txBody>
          <a:bodyPr>
            <a:normAutofit fontScale="92500" lnSpcReduction="10000"/>
          </a:bodyPr>
          <a:lstStyle/>
          <a:p>
            <a:pPr>
              <a:buNone/>
            </a:pPr>
            <a:r>
              <a:rPr lang="es-MX" sz="3200" dirty="0" smtClean="0"/>
              <a:t>En la visión jerárquica estaban prohibidos los sentimientos, los grupos, las críticas, el entusiasmo, la apatía, lo informal. </a:t>
            </a:r>
            <a:r>
              <a:rPr lang="es-MX" sz="3200" b="1" dirty="0" smtClean="0"/>
              <a:t>En última instancia lo humano. </a:t>
            </a:r>
            <a:endParaRPr lang="en-US" sz="3200" b="1" dirty="0" smtClean="0"/>
          </a:p>
          <a:p>
            <a:endParaRPr lang="en-US" dirty="0"/>
          </a:p>
        </p:txBody>
      </p:sp>
      <p:pic>
        <p:nvPicPr>
          <p:cNvPr id="11" name="10 Marcador de contenido" descr="pedagogía titere.bmp"/>
          <p:cNvPicPr>
            <a:picLocks noGrp="1" noChangeAspect="1"/>
          </p:cNvPicPr>
          <p:nvPr>
            <p:ph sz="half" idx="2"/>
          </p:nvPr>
        </p:nvPicPr>
        <p:blipFill>
          <a:blip r:embed="rId2" cstate="print"/>
          <a:stretch>
            <a:fillRect/>
          </a:stretch>
        </p:blipFill>
        <p:spPr>
          <a:xfrm>
            <a:off x="4929190" y="1714488"/>
            <a:ext cx="3571900" cy="4286280"/>
          </a:xfrm>
        </p:spPr>
      </p:pic>
      <p:sp>
        <p:nvSpPr>
          <p:cNvPr id="12" name="11 CuadroTexto"/>
          <p:cNvSpPr txBox="1"/>
          <p:nvPr/>
        </p:nvSpPr>
        <p:spPr>
          <a:xfrm>
            <a:off x="4643438" y="6072206"/>
            <a:ext cx="4071966" cy="400110"/>
          </a:xfrm>
          <a:prstGeom prst="rect">
            <a:avLst/>
          </a:prstGeom>
          <a:noFill/>
        </p:spPr>
        <p:txBody>
          <a:bodyPr wrap="square" rtlCol="0">
            <a:spAutoFit/>
          </a:bodyPr>
          <a:lstStyle/>
          <a:p>
            <a:r>
              <a:rPr lang="es-MX" sz="2000" b="1" dirty="0" smtClean="0"/>
              <a:t>Manipulación del ser humano </a:t>
            </a:r>
            <a:endParaRPr lang="en-US" sz="20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39850"/>
          </a:xfrm>
        </p:spPr>
        <p:txBody>
          <a:bodyPr>
            <a:noAutofit/>
          </a:bodyPr>
          <a:lstStyle/>
          <a:p>
            <a:pPr algn="l"/>
            <a:r>
              <a:rPr lang="es-MX" sz="2400" b="1" dirty="0" smtClean="0"/>
              <a:t>La participación parte de la concepción del ser humano como persona (no como individuo), es decir que tiene dignidad en una comunidad</a:t>
            </a:r>
            <a:r>
              <a:rPr lang="es-MX" sz="3600" b="1" dirty="0" smtClean="0"/>
              <a:t>.</a:t>
            </a:r>
            <a:endParaRPr lang="en-US" sz="3600" b="1" dirty="0"/>
          </a:p>
        </p:txBody>
      </p:sp>
      <p:sp>
        <p:nvSpPr>
          <p:cNvPr id="3" name="2 Marcador de contenido"/>
          <p:cNvSpPr>
            <a:spLocks noGrp="1"/>
          </p:cNvSpPr>
          <p:nvPr>
            <p:ph idx="1"/>
          </p:nvPr>
        </p:nvSpPr>
        <p:spPr>
          <a:xfrm>
            <a:off x="457200" y="2232035"/>
            <a:ext cx="8229600" cy="3983047"/>
          </a:xfrm>
        </p:spPr>
        <p:txBody>
          <a:bodyPr>
            <a:normAutofit fontScale="92500"/>
          </a:bodyPr>
          <a:lstStyle/>
          <a:p>
            <a:r>
              <a:rPr lang="es-MX" dirty="0" smtClean="0"/>
              <a:t>La institución tradicional o burocrática es mando y control. Está basada en el miedo. </a:t>
            </a:r>
          </a:p>
          <a:p>
            <a:r>
              <a:rPr lang="es-MX" dirty="0" smtClean="0"/>
              <a:t>La institución del futuro, de hoy , exige personas con conocimientos. El conocimiento genera confianza y exige confianza. La institución moderna es una institución de conocimiento y sin confianza no puede existir.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Participación</a:t>
            </a:r>
            <a:endParaRPr lang="en-US" dirty="0"/>
          </a:p>
        </p:txBody>
      </p:sp>
      <p:sp>
        <p:nvSpPr>
          <p:cNvPr id="3" name="2 Marcador de contenido"/>
          <p:cNvSpPr>
            <a:spLocks noGrp="1"/>
          </p:cNvSpPr>
          <p:nvPr>
            <p:ph idx="1"/>
          </p:nvPr>
        </p:nvSpPr>
        <p:spPr/>
        <p:txBody>
          <a:bodyPr>
            <a:normAutofit fontScale="92500" lnSpcReduction="20000"/>
          </a:bodyPr>
          <a:lstStyle/>
          <a:p>
            <a:r>
              <a:rPr lang="es-MX" dirty="0" smtClean="0"/>
              <a:t>La base de la participación es el acceso a la información, porque no se puede participar inteligentemente sin tener información para procesarla.</a:t>
            </a:r>
          </a:p>
          <a:p>
            <a:r>
              <a:rPr lang="es-MX" dirty="0" smtClean="0"/>
              <a:t>En el caso del sector público la participación es ineludible en una sociedad democrática, ya que el servicio público es de todos, lo que significa que la participación no se reduce sólo a los trabajadores, sino que necesariamente debe incluir a los usuarios </a:t>
            </a:r>
            <a:r>
              <a:rPr lang="es-MX" sz="1500" dirty="0" smtClean="0"/>
              <a:t>(Banco Interamericano de Desarrollo)</a:t>
            </a:r>
            <a:r>
              <a:rPr lang="es-MX" dirty="0" smtClean="0"/>
              <a:t> . </a:t>
            </a:r>
            <a:endParaRPr lang="en-US"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ción">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243</TotalTime>
  <Words>1064</Words>
  <Application>Microsoft Office PowerPoint</Application>
  <PresentationFormat>Presentación en pantalla (4:3)</PresentationFormat>
  <Paragraphs>52</Paragraphs>
  <Slides>22</Slides>
  <Notes>0</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Fundición</vt:lpstr>
      <vt:lpstr>TRANSPARENCIA Y PROBIDAD</vt:lpstr>
      <vt:lpstr>TRANSPARENCIA Y PROBIDAD</vt:lpstr>
      <vt:lpstr>¿Por qué es importante la TRANSPARENCIA?</vt:lpstr>
      <vt:lpstr>Diapositiva 4</vt:lpstr>
      <vt:lpstr>Diapositiva 5</vt:lpstr>
      <vt:lpstr>La Administración recupera su esencia de cooperación , que había sido desplazada por el autoritarismo. </vt:lpstr>
      <vt:lpstr>es comprender que la administración es una relación entre personas.</vt:lpstr>
      <vt:lpstr>La participación parte de la concepción del ser humano como persona (no como individuo), es decir que tiene dignidad en una comunidad.</vt:lpstr>
      <vt:lpstr>Participación</vt:lpstr>
      <vt:lpstr>Diapositiva 10</vt:lpstr>
      <vt:lpstr>Anécdota, ¿Sabe usted alguna?</vt:lpstr>
      <vt:lpstr>Diapositiva 12</vt:lpstr>
      <vt:lpstr>Diapositiva 13</vt:lpstr>
      <vt:lpstr>Diapositiva 14</vt:lpstr>
      <vt:lpstr>PROBIDAD</vt:lpstr>
      <vt:lpstr>Diapositiva 16</vt:lpstr>
      <vt:lpstr>Diapositiva 17</vt:lpstr>
      <vt:lpstr>Diapositiva 18</vt:lpstr>
      <vt:lpstr>El triangulo virtuoso</vt:lpstr>
      <vt:lpstr>Diapositiva 20</vt:lpstr>
      <vt:lpstr>Diapositiva 21</vt:lpstr>
      <vt:lpstr>Diapositiva 22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TRANSPARENCIA Y PROBIDAD</dc:title>
  <dc:creator>Axel Edgardo López Velásquez</dc:creator>
  <cp:lastModifiedBy>Boris</cp:lastModifiedBy>
  <cp:revision>6</cp:revision>
  <dcterms:created xsi:type="dcterms:W3CDTF">2011-05-26T19:39:20Z</dcterms:created>
  <dcterms:modified xsi:type="dcterms:W3CDTF">2012-01-10T10:17:14Z</dcterms:modified>
</cp:coreProperties>
</file>