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9" r:id="rId4"/>
    <p:sldId id="258" r:id="rId5"/>
    <p:sldId id="270" r:id="rId6"/>
    <p:sldId id="259" r:id="rId7"/>
    <p:sldId id="271" r:id="rId8"/>
    <p:sldId id="260" r:id="rId9"/>
    <p:sldId id="272" r:id="rId10"/>
    <p:sldId id="261" r:id="rId11"/>
    <p:sldId id="273" r:id="rId12"/>
    <p:sldId id="262" r:id="rId13"/>
    <p:sldId id="274" r:id="rId14"/>
    <p:sldId id="263" r:id="rId15"/>
    <p:sldId id="275" r:id="rId16"/>
    <p:sldId id="264" r:id="rId17"/>
    <p:sldId id="276" r:id="rId18"/>
    <p:sldId id="265" r:id="rId19"/>
    <p:sldId id="277" r:id="rId20"/>
    <p:sldId id="266" r:id="rId21"/>
    <p:sldId id="278" r:id="rId22"/>
    <p:sldId id="267" r:id="rId23"/>
    <p:sldId id="279" r:id="rId24"/>
    <p:sldId id="268" r:id="rId25"/>
    <p:sldId id="280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66"/>
    <a:srgbClr val="FF00FF"/>
    <a:srgbClr val="0000FF"/>
    <a:srgbClr val="66FF66"/>
    <a:srgbClr val="66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8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AD2F7-4771-402F-8688-E0378558E286}" type="datetimeFigureOut">
              <a:rPr lang="es-ES" smtClean="0"/>
              <a:t>23/10/2012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69BD6-EB05-4BF4-B4B7-1A9A2A0E655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869BD6-EB05-4BF4-B4B7-1A9A2A0E6558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25E29-0FD9-4D11-A9BE-312AC8A383E2}" type="datetimeFigureOut">
              <a:rPr lang="es-ES" smtClean="0"/>
              <a:pPr/>
              <a:t>23/10/2012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883FC-8125-4EED-8B9C-8A9861E54A0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jovenes.es/wp-content/uploads/2011/05/juventu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79712" y="5085184"/>
            <a:ext cx="4824536" cy="1772816"/>
          </a:xfrm>
        </p:spPr>
        <p:txBody>
          <a:bodyPr>
            <a:normAutofit/>
          </a:bodyPr>
          <a:lstStyle/>
          <a:p>
            <a:r>
              <a:rPr lang="es-GT" b="1" dirty="0" smtClean="0">
                <a:solidFill>
                  <a:srgbClr val="FFFF00"/>
                </a:solidFill>
              </a:rPr>
              <a:t>INVESTIGACIÓN SOBRE </a:t>
            </a:r>
          </a:p>
          <a:p>
            <a:r>
              <a:rPr lang="es-GT" b="1" dirty="0" smtClean="0">
                <a:solidFill>
                  <a:srgbClr val="FFFF00"/>
                </a:solidFill>
              </a:rPr>
              <a:t>CULTURA JUVENIL</a:t>
            </a:r>
          </a:p>
          <a:p>
            <a:r>
              <a:rPr lang="es-GT" b="1" dirty="0" smtClean="0">
                <a:solidFill>
                  <a:srgbClr val="FFFF00"/>
                </a:solidFill>
              </a:rPr>
              <a:t>AUSJAL 2011.</a:t>
            </a:r>
            <a:endParaRPr lang="es-E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iocesisdecanarias.es/printable/images/jovenesencuentro2010cols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 smtClean="0"/>
              <a:t>MUESTRA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/>
              <a:t> </a:t>
            </a:r>
          </a:p>
          <a:p>
            <a:endParaRPr lang="es-ES" sz="3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s-GT" b="1" dirty="0" smtClean="0"/>
              <a:t>Muestra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s-ES" b="1" dirty="0" smtClean="0"/>
              <a:t>Muestra piloto de 8,327 jóvenes </a:t>
            </a:r>
          </a:p>
          <a:p>
            <a:r>
              <a:rPr lang="es-ES" b="1" dirty="0" smtClean="0"/>
              <a:t>Países:  12 países de Latinoamérica.  (Chile, Colombia, Ecuador, México, Paraguay, Perú, Uruguay, Venezuela, Bolivia, Nicaragua).</a:t>
            </a:r>
          </a:p>
          <a:p>
            <a:r>
              <a:rPr lang="es-ES" b="1" dirty="0" smtClean="0"/>
              <a:t>Género: 43% hombres; 53% mujeres y 3.7% perdidos</a:t>
            </a:r>
          </a:p>
          <a:p>
            <a:r>
              <a:rPr lang="es-ES" b="1" dirty="0" smtClean="0"/>
              <a:t>Edades: 33.6% 16-19 años; 56.7% 20-24 años; 6.5% 25-30 años y 3.2 % perdidos.</a:t>
            </a:r>
          </a:p>
          <a:p>
            <a:r>
              <a:rPr lang="es-ES" b="1" dirty="0" smtClean="0"/>
              <a:t>Estado civil: _  90% solteros; 5.7 % casados; 3.4 perdidos 1.3% entre viudos y divorciados.</a:t>
            </a:r>
          </a:p>
          <a:p>
            <a:r>
              <a:rPr lang="es-ES" b="1" dirty="0" smtClean="0"/>
              <a:t>Religión: 72.7 católica; 11.0% cristiana no católica; 8.4% ninguna.</a:t>
            </a:r>
          </a:p>
          <a:p>
            <a:r>
              <a:rPr lang="es-ES" b="1" dirty="0" smtClean="0"/>
              <a:t>Nivel socioeconómico: 51.8% Medio; 30.9% medio alto; 9.2% medio bajo 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1.bp.blogspot.com/-EpPbrFcQruM/Te2b77262-I/AAAAAAAABYs/HlM_p3ykMUY/s1600/DSC007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GT" sz="3600" b="1" dirty="0" smtClean="0">
                <a:solidFill>
                  <a:schemeClr val="bg1"/>
                </a:solidFill>
              </a:rPr>
              <a:t>Relación del </a:t>
            </a:r>
            <a:r>
              <a:rPr lang="es-GT" sz="3600" b="1" dirty="0" err="1" smtClean="0">
                <a:solidFill>
                  <a:schemeClr val="bg1"/>
                </a:solidFill>
              </a:rPr>
              <a:t>jóven</a:t>
            </a:r>
            <a:r>
              <a:rPr lang="es-GT" sz="3600" b="1" dirty="0" smtClean="0">
                <a:solidFill>
                  <a:schemeClr val="bg1"/>
                </a:solidFill>
              </a:rPr>
              <a:t> con el arte y la lectura</a:t>
            </a:r>
            <a:endParaRPr lang="es-ES" sz="36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600200"/>
            <a:ext cx="8820472" cy="5257800"/>
          </a:xfrm>
        </p:spPr>
        <p:txBody>
          <a:bodyPr>
            <a:normAutofit/>
          </a:bodyPr>
          <a:lstStyle/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GT" b="1" dirty="0" smtClean="0"/>
              <a:t>Relación del joven con el arte y la lectura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GT" b="1" dirty="0" smtClean="0"/>
              <a:t>Los jóvenes, leen cada vez menos.</a:t>
            </a:r>
          </a:p>
          <a:p>
            <a:pPr>
              <a:buNone/>
            </a:pPr>
            <a:r>
              <a:rPr lang="es-GT" b="1" dirty="0" smtClean="0"/>
              <a:t>El 61 % no ha comprado ningún libro desde hace una año.</a:t>
            </a:r>
          </a:p>
          <a:p>
            <a:pPr>
              <a:buNone/>
            </a:pPr>
            <a:r>
              <a:rPr lang="es-GT" b="1" dirty="0" smtClean="0"/>
              <a:t>En el 40% de los hogares hay menos de 50 libros.</a:t>
            </a:r>
          </a:p>
          <a:p>
            <a:pPr>
              <a:buNone/>
            </a:pPr>
            <a:r>
              <a:rPr lang="es-GT" b="1" dirty="0" smtClean="0"/>
              <a:t>Un crecimiento vertiginoso de la lectura por internet y un descenso de la lectura de libros.</a:t>
            </a:r>
          </a:p>
          <a:p>
            <a:pPr>
              <a:buNone/>
            </a:pPr>
            <a:r>
              <a:rPr lang="es-GT" b="1" dirty="0" smtClean="0"/>
              <a:t>Hay un leve cambio de la lectura por deber a lectura por placer.</a:t>
            </a:r>
          </a:p>
          <a:p>
            <a:pPr>
              <a:buNone/>
            </a:pPr>
            <a:r>
              <a:rPr lang="es-GT" b="1" dirty="0" smtClean="0"/>
              <a:t>Las mujeres presentan mayores prácticas de actividades artísticas.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demisiones.com/imagenes/chihuahuanav2007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4788024" cy="1143000"/>
          </a:xfrm>
        </p:spPr>
        <p:txBody>
          <a:bodyPr>
            <a:normAutofit/>
          </a:bodyPr>
          <a:lstStyle/>
          <a:p>
            <a:r>
              <a:rPr lang="es-GT" b="1" dirty="0" smtClean="0">
                <a:solidFill>
                  <a:schemeClr val="bg1"/>
                </a:solidFill>
              </a:rPr>
              <a:t>Juventud y Familia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700808"/>
            <a:ext cx="8363272" cy="4425355"/>
          </a:xfrm>
        </p:spPr>
        <p:txBody>
          <a:bodyPr>
            <a:normAutofit/>
          </a:bodyPr>
          <a:lstStyle/>
          <a:p>
            <a:pPr>
              <a:buNone/>
            </a:pPr>
            <a:endParaRPr lang="es-E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s-GT" b="1" dirty="0" smtClean="0"/>
              <a:t>Juventud y Familia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GT" b="1" dirty="0" smtClean="0"/>
              <a:t>La familia marca de alguna manera, los primeros años.</a:t>
            </a:r>
          </a:p>
          <a:p>
            <a:pPr>
              <a:buNone/>
            </a:pPr>
            <a:r>
              <a:rPr lang="es-GT" b="1" dirty="0" smtClean="0"/>
              <a:t>Los jóvenes cuentan con sus familias para resolver problemas.</a:t>
            </a:r>
          </a:p>
          <a:p>
            <a:pPr>
              <a:buNone/>
            </a:pPr>
            <a:r>
              <a:rPr lang="es-GT" b="1" dirty="0" smtClean="0"/>
              <a:t>La solidaridad es un valor asociado a la familia.</a:t>
            </a:r>
          </a:p>
          <a:p>
            <a:pPr>
              <a:buNone/>
            </a:pPr>
            <a:r>
              <a:rPr lang="es-GT" b="1" dirty="0" smtClean="0"/>
              <a:t>Buscan en la familia como sustento económico, como ayuda a solución de problemas y a la toma de decisiones.</a:t>
            </a:r>
          </a:p>
          <a:p>
            <a:pPr>
              <a:buNone/>
            </a:pPr>
            <a:r>
              <a:rPr lang="es-GT" b="1" dirty="0" smtClean="0"/>
              <a:t>Las mujeres presentan mayores prácticas, creencias favorables y aspiraciones en la búsqueda de apoyo en la familia.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g.teens.com.pe/wp-content/uploads/2010/03/42-187152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s-GT" b="1" dirty="0" smtClean="0"/>
              <a:t>Juventud y hábitos de estudio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725144"/>
          </a:xfrm>
        </p:spPr>
        <p:txBody>
          <a:bodyPr>
            <a:normAutofit/>
          </a:bodyPr>
          <a:lstStyle/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s-GT" b="1" dirty="0" smtClean="0"/>
              <a:t>Juventud y hábitos de estudio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GT" b="1" dirty="0" smtClean="0"/>
              <a:t>Tienen altas prácticas, creencias favorables y aspiraciones para conseguir sus propósitos.</a:t>
            </a:r>
          </a:p>
          <a:p>
            <a:pPr>
              <a:buNone/>
            </a:pPr>
            <a:r>
              <a:rPr lang="es-GT" b="1" dirty="0" smtClean="0"/>
              <a:t>Estudian y desean estudiar para ser especialistas en un área de conocimientos, ascender socialmente y servir a la sociedad.</a:t>
            </a:r>
          </a:p>
          <a:p>
            <a:pPr>
              <a:buNone/>
            </a:pPr>
            <a:r>
              <a:rPr lang="es-GT" b="1" dirty="0" smtClean="0"/>
              <a:t>Las creencias son más favorables para el servicio social.</a:t>
            </a:r>
          </a:p>
          <a:p>
            <a:pPr>
              <a:buNone/>
            </a:pPr>
            <a:r>
              <a:rPr lang="es-GT" b="1" dirty="0" smtClean="0"/>
              <a:t>Los principales motivos para no seguir estudiando se vinculan con problemas económicos.</a:t>
            </a:r>
          </a:p>
          <a:p>
            <a:pPr>
              <a:buNone/>
            </a:pPr>
            <a:r>
              <a:rPr lang="es-GT" b="1" dirty="0" smtClean="0"/>
              <a:t>El 84% de jóvenes que estudian buscan su superación personal.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2.bp.blogspot.com/_nEmIH0VAkeA/TOsft8FNpqI/AAAAAAAAARM/TbWUfFYIpoU/s320/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34680" cy="1143000"/>
          </a:xfrm>
        </p:spPr>
        <p:txBody>
          <a:bodyPr>
            <a:normAutofit/>
          </a:bodyPr>
          <a:lstStyle/>
          <a:p>
            <a:r>
              <a:rPr lang="es-GT" b="1" dirty="0" smtClean="0">
                <a:solidFill>
                  <a:srgbClr val="C00000"/>
                </a:solidFill>
              </a:rPr>
              <a:t>JOVENES  Y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3284984"/>
            <a:ext cx="8460432" cy="3573016"/>
          </a:xfrm>
        </p:spPr>
        <p:txBody>
          <a:bodyPr>
            <a:normAutofit/>
          </a:bodyPr>
          <a:lstStyle/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GT" b="1" dirty="0" smtClean="0"/>
              <a:t>LOS JOVENES Y LA POLÍTICA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s-GT" b="1" dirty="0" smtClean="0"/>
              <a:t>La democracia no es asumida de manera predominante por los jóvenes como  mejor sistema de gobierno.</a:t>
            </a:r>
          </a:p>
          <a:p>
            <a:pPr>
              <a:buNone/>
            </a:pPr>
            <a:r>
              <a:rPr lang="es-GT" b="1" dirty="0" smtClean="0"/>
              <a:t>Rechazan la forma tradicional de participación política.</a:t>
            </a:r>
          </a:p>
          <a:p>
            <a:pPr>
              <a:buNone/>
            </a:pPr>
            <a:r>
              <a:rPr lang="es-GT" b="1" dirty="0" smtClean="0"/>
              <a:t>Han basado su participación en movilizaciones, movimientos basados en la afectividad, motivaciones artísticas y de tipo religioso.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t0.gstatic.com/images?q=tbn:ANd9GcQfg-5RQb95pgza-CAO8-M5yaEt2gQ8crEstMcVEzVjdk6R7NKJz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25344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 smtClean="0">
                <a:solidFill>
                  <a:schemeClr val="bg1"/>
                </a:solidFill>
              </a:rPr>
              <a:t>Jóvenes y hábitos de salud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GT" b="1" dirty="0" smtClean="0"/>
              <a:t>Jóvenes y hábitos de salud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GT" b="1" dirty="0" smtClean="0"/>
              <a:t>Más del 80% describen su salud como buena o excelente.</a:t>
            </a:r>
          </a:p>
          <a:p>
            <a:pPr>
              <a:buNone/>
            </a:pPr>
            <a:r>
              <a:rPr lang="es-GT" b="1" dirty="0" smtClean="0"/>
              <a:t>La mayor parte conoce los anticonceptivos.</a:t>
            </a:r>
          </a:p>
          <a:p>
            <a:pPr>
              <a:buNone/>
            </a:pPr>
            <a:r>
              <a:rPr lang="es-GT" b="1" dirty="0" smtClean="0"/>
              <a:t>Un 33% de las mujeres no conoce ningún método de protegerse del VIH.</a:t>
            </a:r>
          </a:p>
          <a:p>
            <a:pPr>
              <a:buNone/>
            </a:pPr>
            <a:r>
              <a:rPr lang="es-GT" b="1" dirty="0" smtClean="0"/>
              <a:t>Menos del 50% de los jóvenes expresa hacer ejercicio frecuentemente.</a:t>
            </a:r>
          </a:p>
          <a:p>
            <a:pPr>
              <a:buNone/>
            </a:pPr>
            <a:r>
              <a:rPr lang="es-GT" b="1" dirty="0" smtClean="0"/>
              <a:t>La mayoría concuerda en que hacer ejercicio mejora el estado de ánimo, que el descanso es un aspecto importante para la salud psicológica</a:t>
            </a:r>
            <a:r>
              <a:rPr lang="es-GT" dirty="0" smtClean="0"/>
              <a:t>.</a:t>
            </a:r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cdn.seventeen.taconeras.net/files/2008/06/mmmmm.png?v=13080011822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908720"/>
            <a:ext cx="3168352" cy="1728192"/>
          </a:xfrm>
        </p:spPr>
        <p:txBody>
          <a:bodyPr>
            <a:normAutofit/>
          </a:bodyPr>
          <a:lstStyle/>
          <a:p>
            <a:r>
              <a:rPr lang="es-GT" b="1" dirty="0" smtClean="0">
                <a:solidFill>
                  <a:schemeClr val="bg1"/>
                </a:solidFill>
              </a:rPr>
              <a:t>Juventud y Sexualidad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3717032"/>
            <a:ext cx="8820472" cy="3140968"/>
          </a:xfrm>
        </p:spPr>
        <p:txBody>
          <a:bodyPr>
            <a:normAutofit/>
          </a:bodyPr>
          <a:lstStyle/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s-GT" b="1" dirty="0" smtClean="0"/>
              <a:t>JUVENTUD Y SEXUALIDAD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s-GT" b="1" dirty="0" smtClean="0"/>
              <a:t>Ha disminuido la edad de inicio de las relaciones sexuales.</a:t>
            </a:r>
          </a:p>
          <a:p>
            <a:pPr>
              <a:buNone/>
            </a:pPr>
            <a:r>
              <a:rPr lang="es-GT" b="1" dirty="0" smtClean="0"/>
              <a:t>La iniciación sexual es más temprana en los hombres (14-18 años) que las mujeres (después de los 17)</a:t>
            </a:r>
          </a:p>
          <a:p>
            <a:pPr>
              <a:buNone/>
            </a:pPr>
            <a:r>
              <a:rPr lang="es-GT" b="1" dirty="0" smtClean="0"/>
              <a:t>Lo que influye es el amor entre la pareja y tener una pareja estable.</a:t>
            </a:r>
          </a:p>
          <a:p>
            <a:pPr>
              <a:buNone/>
            </a:pPr>
            <a:r>
              <a:rPr lang="es-GT" b="1" dirty="0" smtClean="0"/>
              <a:t>Predomina el deseo frente al amor.</a:t>
            </a:r>
          </a:p>
          <a:p>
            <a:pPr>
              <a:buNone/>
            </a:pPr>
            <a:r>
              <a:rPr lang="es-GT" b="1" dirty="0" smtClean="0"/>
              <a:t>Existe un patrón sexual masculino frente al femenino.</a:t>
            </a:r>
          </a:p>
          <a:p>
            <a:pPr>
              <a:buNone/>
            </a:pPr>
            <a:r>
              <a:rPr lang="es-GT" b="1" dirty="0" smtClean="0"/>
              <a:t>Vinculan más la sexualidad a la afectividad.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4.bp.blogspot.com/-Fbd8ya1jPzU/TaxykeHU2yI/AAAAAAAAC9g/mzM4uu2l2-w/s1600/Pascua_Resurrecc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 smtClean="0"/>
              <a:t>Juventud y Trascendencia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s-GT" b="1" dirty="0" smtClean="0"/>
              <a:t>JUVENTUD Y TRASCENDENCIA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GT" b="1" dirty="0" smtClean="0"/>
              <a:t>Trascendencia la entienden como la preocupación de hallar un sentido a la existencia a partir de experiencias, ejercicios y disciplinas.</a:t>
            </a:r>
          </a:p>
          <a:p>
            <a:pPr>
              <a:buNone/>
            </a:pPr>
            <a:r>
              <a:rPr lang="es-GT" b="1" dirty="0" smtClean="0"/>
              <a:t>La mitad de los jóvenes manifiesta que el sentido de la vida es un tema vital para su realización.</a:t>
            </a:r>
          </a:p>
          <a:p>
            <a:pPr>
              <a:buNone/>
            </a:pPr>
            <a:r>
              <a:rPr lang="es-GT" b="1" dirty="0" smtClean="0"/>
              <a:t>La mayor parte de los estudiantes tiene deseos de trascender.</a:t>
            </a:r>
          </a:p>
          <a:p>
            <a:pPr>
              <a:buNone/>
            </a:pPr>
            <a:r>
              <a:rPr lang="es-GT" b="1" dirty="0" smtClean="0"/>
              <a:t>Las mujeres responden de manera más favorable en prácticas, creencias y aspiraciones con la dimensiones de trascendencia.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t3.gstatic.com/images?q=tbn:ANd9GcQ4wlPDTSSnzemnlGKnp-3c9rr-kLkewfyRJIluF1J_s6HO-YjqFAt2D4z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19872" y="274638"/>
            <a:ext cx="5266928" cy="1143000"/>
          </a:xfrm>
        </p:spPr>
        <p:txBody>
          <a:bodyPr/>
          <a:lstStyle/>
          <a:p>
            <a:r>
              <a:rPr lang="es-GT" b="1" dirty="0" smtClean="0">
                <a:solidFill>
                  <a:schemeClr val="bg1"/>
                </a:solidFill>
              </a:rPr>
              <a:t>Juventud y Trabajo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s-GT" b="1" dirty="0" smtClean="0"/>
              <a:t>JUVENTUD Y TRABAJO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GT" b="1" dirty="0" smtClean="0"/>
              <a:t>Lo valoran como un instrumento para obtener ingresos y búsqueda de autonomía.</a:t>
            </a:r>
          </a:p>
          <a:p>
            <a:pPr>
              <a:buNone/>
            </a:pPr>
            <a:r>
              <a:rPr lang="es-GT" b="1" dirty="0" smtClean="0"/>
              <a:t>Trabajan porque a través de él adquieren habilidades y destrezas.</a:t>
            </a:r>
          </a:p>
          <a:p>
            <a:pPr>
              <a:buNone/>
            </a:pPr>
            <a:r>
              <a:rPr lang="es-GT" b="1" dirty="0" smtClean="0"/>
              <a:t>Como motivaciones secundarias están la realización personal, </a:t>
            </a:r>
            <a:r>
              <a:rPr lang="es-GT" b="1" smtClean="0"/>
              <a:t>el </a:t>
            </a:r>
            <a:r>
              <a:rPr lang="es-GT" b="1" smtClean="0"/>
              <a:t>sueldo </a:t>
            </a:r>
            <a:r>
              <a:rPr lang="es-GT" b="1" dirty="0" smtClean="0"/>
              <a:t>y la vocación de servicio.</a:t>
            </a:r>
          </a:p>
          <a:p>
            <a:pPr>
              <a:buNone/>
            </a:pPr>
            <a:r>
              <a:rPr lang="es-GT" b="1" dirty="0" smtClean="0"/>
              <a:t>Un alto porcentaje considera que les permite adquirir conocimiento, realizarse personalmente y servir a la sociedad.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lalupadigital.files.wordpress.com/2012/02/img_principal_redes_sociales_icon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15816" y="2276872"/>
            <a:ext cx="4536504" cy="3672408"/>
          </a:xfrm>
        </p:spPr>
        <p:txBody>
          <a:bodyPr/>
          <a:lstStyle/>
          <a:p>
            <a:r>
              <a:rPr lang="es-GT" b="1" dirty="0" smtClean="0">
                <a:solidFill>
                  <a:schemeClr val="bg1"/>
                </a:solidFill>
              </a:rPr>
              <a:t>Jóvenes </a:t>
            </a:r>
            <a:r>
              <a:rPr lang="es-GT" b="1" dirty="0" smtClean="0">
                <a:solidFill>
                  <a:schemeClr val="bg1"/>
                </a:solidFill>
              </a:rPr>
              <a:t/>
            </a:r>
            <a:br>
              <a:rPr lang="es-GT" b="1" dirty="0" smtClean="0">
                <a:solidFill>
                  <a:schemeClr val="bg1"/>
                </a:solidFill>
              </a:rPr>
            </a:br>
            <a:r>
              <a:rPr lang="es-GT" b="1" dirty="0" smtClean="0">
                <a:solidFill>
                  <a:schemeClr val="bg1"/>
                </a:solidFill>
              </a:rPr>
              <a:t>y </a:t>
            </a:r>
            <a:br>
              <a:rPr lang="es-GT" b="1" dirty="0" smtClean="0">
                <a:solidFill>
                  <a:schemeClr val="bg1"/>
                </a:solidFill>
              </a:rPr>
            </a:br>
            <a:r>
              <a:rPr lang="es-GT" b="1" dirty="0" smtClean="0">
                <a:solidFill>
                  <a:schemeClr val="bg1"/>
                </a:solidFill>
              </a:rPr>
              <a:t>redes </a:t>
            </a:r>
            <a:r>
              <a:rPr lang="es-GT" b="1" dirty="0" smtClean="0">
                <a:solidFill>
                  <a:schemeClr val="bg1"/>
                </a:solidFill>
              </a:rPr>
              <a:t>sociales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229600" cy="11114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s-GT" b="1" dirty="0" smtClean="0"/>
              <a:t>JOVENES Y REDES SOCIALES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s-GT" b="1" dirty="0" smtClean="0"/>
              <a:t>Un poco más de la mitad de jóvenes usa Internet para relacionarse con otros, tiene creencias favorables y aspira a usar esta herramienta para vincularse a los demás.</a:t>
            </a:r>
          </a:p>
          <a:p>
            <a:pPr>
              <a:buNone/>
            </a:pPr>
            <a:r>
              <a:rPr lang="es-GT" b="1" dirty="0" smtClean="0"/>
              <a:t>Los hombres manifiestan mayor uso social del internet y creencias más favorables.</a:t>
            </a:r>
          </a:p>
          <a:p>
            <a:pPr>
              <a:buNone/>
            </a:pPr>
            <a:r>
              <a:rPr lang="es-GT" b="1" dirty="0" smtClean="0"/>
              <a:t>El grupo de jóvenes entre 20 y 24 años manifiesta mayores prácticas, aspiraciones y creencias en el tema.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blogsdelagente.com/blogfiles/estasgorda/siete-habitos-530x3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 smtClean="0"/>
              <a:t>Conclusiones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GT" b="1" dirty="0" smtClean="0"/>
              <a:t>La familia es la institución social de más importancia para el joven.</a:t>
            </a:r>
          </a:p>
          <a:p>
            <a:pPr>
              <a:buNone/>
            </a:pPr>
            <a:r>
              <a:rPr lang="es-GT" b="1" dirty="0" smtClean="0"/>
              <a:t>Los jóvenes tienen prácticas moderadas en el uso social de internet, hábitos de estudio, motivación al trabajo y modos de trascendencia.</a:t>
            </a:r>
          </a:p>
          <a:p>
            <a:pPr>
              <a:buNone/>
            </a:pPr>
            <a:r>
              <a:rPr lang="es-GT" b="1" dirty="0" smtClean="0"/>
              <a:t>Los jóvenes que trabajan y estudian representan un tercio de la muestra.</a:t>
            </a:r>
          </a:p>
          <a:p>
            <a:pPr>
              <a:buNone/>
            </a:pPr>
            <a:r>
              <a:rPr lang="es-GT" b="1" dirty="0" smtClean="0"/>
              <a:t>Manifestaron en sus prácticas, creencias y aspiraciones la necesidad de atender y fomentar la vida espiritual a través de la meditación.</a:t>
            </a:r>
          </a:p>
          <a:p>
            <a:pPr>
              <a:buNone/>
            </a:pPr>
            <a:r>
              <a:rPr lang="es-GT" b="1" dirty="0" smtClean="0"/>
              <a:t>Las dimensiones de menores prácticas son las relacionadas al arte y la participación política.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revistaesfinge.com/wp-content/uploads/Julio_Agosto_2007/juventud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 smtClean="0">
                <a:solidFill>
                  <a:schemeClr val="bg1"/>
                </a:solidFill>
              </a:rPr>
              <a:t>Recomendaciones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412776"/>
            <a:ext cx="8820472" cy="5445224"/>
          </a:xfrm>
        </p:spPr>
        <p:txBody>
          <a:bodyPr>
            <a:normAutofit/>
          </a:bodyPr>
          <a:lstStyle/>
          <a:p>
            <a:pPr>
              <a:buNone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52534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s-GT" b="1" dirty="0" smtClean="0"/>
              <a:t>Incentivar la lectura</a:t>
            </a:r>
          </a:p>
          <a:p>
            <a:r>
              <a:rPr lang="es-GT" b="1" dirty="0" smtClean="0"/>
              <a:t>Estrechar el vínculo con los padres de familia</a:t>
            </a:r>
          </a:p>
          <a:p>
            <a:r>
              <a:rPr lang="es-GT" b="1" dirty="0" smtClean="0"/>
              <a:t>Promover actividades relativas a discusión de problemas políticos, económicos y sociales del país.</a:t>
            </a:r>
          </a:p>
          <a:p>
            <a:r>
              <a:rPr lang="es-GT" b="1" dirty="0" smtClean="0"/>
              <a:t>Formación de líderes políticos, sociales y culturales.</a:t>
            </a:r>
          </a:p>
          <a:p>
            <a:r>
              <a:rPr lang="es-GT" b="1" dirty="0" smtClean="0"/>
              <a:t>Promover procesos de educación sexual.</a:t>
            </a:r>
          </a:p>
          <a:p>
            <a:r>
              <a:rPr lang="es-GT" b="1" dirty="0" smtClean="0"/>
              <a:t>Formación espiritual para fortalecer la dimensión de trascendencia.</a:t>
            </a:r>
          </a:p>
          <a:p>
            <a:r>
              <a:rPr lang="es-GT" b="1" dirty="0" smtClean="0"/>
              <a:t>Afianzar la formación de los formadores para que sirvan de puente en la construcción de los proyectos de vida de los jóvenes.</a:t>
            </a:r>
          </a:p>
          <a:p>
            <a:r>
              <a:rPr lang="es-GT" b="1" dirty="0" smtClean="0"/>
              <a:t>Ofrecer experiencias </a:t>
            </a:r>
            <a:r>
              <a:rPr lang="es-GT" b="1" dirty="0" err="1" smtClean="0"/>
              <a:t>fundantes</a:t>
            </a:r>
            <a:r>
              <a:rPr lang="es-GT" b="1" dirty="0" smtClean="0"/>
              <a:t> para todos los jóvenes.</a:t>
            </a:r>
          </a:p>
          <a:p>
            <a:r>
              <a:rPr lang="es-GT" b="1" dirty="0" smtClean="0"/>
              <a:t>El acercamiento a ellos debe ser creativo, flexible y respetuoso de la diversidad.</a:t>
            </a:r>
          </a:p>
          <a:p>
            <a:r>
              <a:rPr lang="es-GT" b="1" dirty="0" smtClean="0"/>
              <a:t>Promover la participación de jóvenes en el diseño, ejecución y evaluación de proyectos de servicio comunitario.</a:t>
            </a:r>
            <a:endParaRPr lang="es-ES" b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729D6A1A9F1A4F9C5FFEC32525F6D9" ma:contentTypeVersion="0" ma:contentTypeDescription="Create a new document." ma:contentTypeScope="" ma:versionID="4c930a1123d4fb51f21f6226ea36f6a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50704E8-4E68-44E0-B863-CAEFA5F7F197}"/>
</file>

<file path=customXml/itemProps2.xml><?xml version="1.0" encoding="utf-8"?>
<ds:datastoreItem xmlns:ds="http://schemas.openxmlformats.org/officeDocument/2006/customXml" ds:itemID="{E53E2283-3D04-4499-8F22-694C77E6B23E}"/>
</file>

<file path=customXml/itemProps3.xml><?xml version="1.0" encoding="utf-8"?>
<ds:datastoreItem xmlns:ds="http://schemas.openxmlformats.org/officeDocument/2006/customXml" ds:itemID="{3F234468-00FD-46B9-9F49-E6D777AE1701}"/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1002</Words>
  <Application>Microsoft Office PowerPoint</Application>
  <PresentationFormat>Presentación en pantalla (4:3)</PresentationFormat>
  <Paragraphs>90</Paragraphs>
  <Slides>25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Diapositiva 1</vt:lpstr>
      <vt:lpstr>MUESTRA</vt:lpstr>
      <vt:lpstr>Muestra</vt:lpstr>
      <vt:lpstr>Relación del jóven con el arte y la lectura</vt:lpstr>
      <vt:lpstr>Relación del joven con el arte y la lectura</vt:lpstr>
      <vt:lpstr>Juventud y Familia</vt:lpstr>
      <vt:lpstr>Juventud y Familia</vt:lpstr>
      <vt:lpstr>Juventud y hábitos de estudio</vt:lpstr>
      <vt:lpstr>Juventud y hábitos de estudio</vt:lpstr>
      <vt:lpstr>JOVENES  Y</vt:lpstr>
      <vt:lpstr>LOS JOVENES Y LA POLÍTICA</vt:lpstr>
      <vt:lpstr>Jóvenes y hábitos de salud</vt:lpstr>
      <vt:lpstr>Jóvenes y hábitos de salud</vt:lpstr>
      <vt:lpstr>Juventud y Sexualidad</vt:lpstr>
      <vt:lpstr>JUVENTUD Y SEXUALIDAD</vt:lpstr>
      <vt:lpstr>Juventud y Trascendencia</vt:lpstr>
      <vt:lpstr>JUVENTUD Y TRASCENDENCIA</vt:lpstr>
      <vt:lpstr>Juventud y Trabajo</vt:lpstr>
      <vt:lpstr>JUVENTUD Y TRABAJO</vt:lpstr>
      <vt:lpstr>Jóvenes  y  redes sociales</vt:lpstr>
      <vt:lpstr>JOVENES Y REDES SOCIALES</vt:lpstr>
      <vt:lpstr>Conclusiones</vt:lpstr>
      <vt:lpstr>Diapositiva 23</vt:lpstr>
      <vt:lpstr>Recomendaciones</vt:lpstr>
      <vt:lpstr>Diapositiva 25</vt:lpstr>
    </vt:vector>
  </TitlesOfParts>
  <Company>url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vjmorales</dc:creator>
  <cp:lastModifiedBy>vjmorales</cp:lastModifiedBy>
  <cp:revision>19</cp:revision>
  <dcterms:created xsi:type="dcterms:W3CDTF">2012-02-29T13:50:24Z</dcterms:created>
  <dcterms:modified xsi:type="dcterms:W3CDTF">2012-10-23T15:28:50Z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0x01010039729D6A1A9F1A4F9C5FFEC32525F6D9</vt:lpwstr>
  </property>
</Properties>
</file>