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7" r:id="rId7"/>
    <p:sldId id="260" r:id="rId8"/>
    <p:sldId id="268" r:id="rId9"/>
    <p:sldId id="261" r:id="rId10"/>
    <p:sldId id="269" r:id="rId11"/>
    <p:sldId id="262" r:id="rId12"/>
    <p:sldId id="270" r:id="rId13"/>
    <p:sldId id="263" r:id="rId14"/>
    <p:sldId id="271" r:id="rId15"/>
    <p:sldId id="264" r:id="rId16"/>
    <p:sldId id="272" r:id="rId17"/>
    <p:sldId id="265" r:id="rId18"/>
    <p:sldId id="274" r:id="rId19"/>
    <p:sldId id="273" r:id="rId20"/>
    <p:sldId id="275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66FFFF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27/01/2010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357290" y="2071678"/>
            <a:ext cx="6643734" cy="17859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2"/>
                </a:solidFill>
              </a:rPr>
              <a:t>Principales características de la educación</a:t>
            </a:r>
          </a:p>
          <a:p>
            <a:pPr algn="ctr"/>
            <a:r>
              <a:rPr lang="es-ES" sz="2800" b="1" dirty="0" smtClean="0">
                <a:solidFill>
                  <a:schemeClr val="tx2"/>
                </a:solidFill>
              </a:rPr>
              <a:t>de la Compañía de Jesús  -SJ-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500562" y="5143512"/>
            <a:ext cx="3786214" cy="7858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2"/>
                </a:solidFill>
              </a:rPr>
              <a:t>Armando Najarro Arriola, URL</a:t>
            </a:r>
            <a:endParaRPr lang="es-ES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500034" y="857232"/>
            <a:ext cx="2500330" cy="2357454"/>
          </a:xfrm>
          <a:prstGeom prst="ellipse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2"/>
                </a:solidFill>
              </a:rPr>
              <a:t>Espiritualidad</a:t>
            </a:r>
          </a:p>
          <a:p>
            <a:pPr algn="ctr"/>
            <a:r>
              <a:rPr lang="es-ES" sz="2000" b="1" dirty="0" smtClean="0">
                <a:solidFill>
                  <a:schemeClr val="tx2"/>
                </a:solidFill>
              </a:rPr>
              <a:t>Ignaciana</a:t>
            </a:r>
          </a:p>
          <a:p>
            <a:pPr algn="ctr"/>
            <a:endParaRPr lang="es-ES" sz="2000" b="1" dirty="0" smtClean="0">
              <a:solidFill>
                <a:schemeClr val="tx2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5786446" y="857232"/>
            <a:ext cx="2571768" cy="23574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</a:rPr>
              <a:t>Modo de proceder en la educación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6" name="5 Flecha derecha"/>
          <p:cNvSpPr/>
          <p:nvPr/>
        </p:nvSpPr>
        <p:spPr>
          <a:xfrm>
            <a:off x="3214678" y="1357298"/>
            <a:ext cx="2071702" cy="12858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Características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1214414" y="4429132"/>
            <a:ext cx="7000924" cy="128588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2060"/>
                </a:solidFill>
              </a:rPr>
              <a:t>La idea de Dios y de Cristo, como modelo, se relaciona con el crecimiento global de la persona.</a:t>
            </a:r>
            <a:endParaRPr lang="es-ES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928926" y="714356"/>
            <a:ext cx="3429024" cy="7858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La imagen de Dios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anajarro\Configuración local\Archivos temporales de Internet\Content.IE5\3PD2821M\MCj0436063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480"/>
            <a:ext cx="1619250" cy="1841500"/>
          </a:xfrm>
          <a:prstGeom prst="rect">
            <a:avLst/>
          </a:prstGeom>
          <a:noFill/>
        </p:spPr>
      </p:pic>
      <p:sp>
        <p:nvSpPr>
          <p:cNvPr id="6" name="5 Rectángulo redondeado"/>
          <p:cNvSpPr/>
          <p:nvPr/>
        </p:nvSpPr>
        <p:spPr>
          <a:xfrm>
            <a:off x="1714480" y="2571744"/>
            <a:ext cx="6715172" cy="1500198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2"/>
                </a:solidFill>
              </a:rPr>
              <a:t>Todo el mundo creado por Dios es bueno.  La creación ayuda a la formación total de la persona humana.  </a:t>
            </a:r>
            <a:endParaRPr lang="es-ES" sz="2400" b="1" dirty="0">
              <a:solidFill>
                <a:schemeClr val="tx2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0034" y="4714884"/>
            <a:ext cx="8286808" cy="15716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Por ser Hijo de Dios, todo ser humano tiene derecho y aspiración a la plenitud.  Para ello, la religiosidad impregna toda la educación promoviendo diálogo entre la fe y la cultura.</a:t>
            </a:r>
            <a:endParaRPr lang="es-E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xplosión 2"/>
          <p:cNvSpPr/>
          <p:nvPr/>
        </p:nvSpPr>
        <p:spPr>
          <a:xfrm>
            <a:off x="285720" y="214290"/>
            <a:ext cx="8858280" cy="6215106"/>
          </a:xfrm>
          <a:prstGeom prst="irregularSeal2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</a:rPr>
              <a:t>En los colegios de la SJ se debe experimentar a Jesucristo en una atmósfera de respeto por la diferencia cultural, de género, religiosa, entre otras y  promoviendo el diálogo</a:t>
            </a:r>
            <a:endParaRPr lang="es-E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najarro\Configuración local\Archivos temporales de Internet\Content.IE5\4PGHQ9FX\MCj03503420000[1].wmf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000892" y="500042"/>
            <a:ext cx="1788059" cy="1606990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2357422" y="642918"/>
            <a:ext cx="3786214" cy="92869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2"/>
                </a:solidFill>
              </a:rPr>
              <a:t>La libertad humana</a:t>
            </a:r>
            <a:endParaRPr lang="es-ES" sz="2400" b="1" dirty="0">
              <a:solidFill>
                <a:schemeClr val="tx2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785786" y="2357430"/>
            <a:ext cx="7858180" cy="19288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Todo estudiante está llamado a ser libre para trabajar en pro de la felicidad verdadera de los demás.  Debe aprender a liberarse de las ataduras que le hacen menos persona o mal estudiante, etc.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071538" y="4786322"/>
            <a:ext cx="7358114" cy="135732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La persona educadora debe tener cuidado e interés en cada persona para que realice las actividades, que tenga apertura al crecimiento y aprenda a lo largo de la vida.</a:t>
            </a:r>
            <a:endParaRPr lang="es-E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xplosión 1"/>
          <p:cNvSpPr/>
          <p:nvPr/>
        </p:nvSpPr>
        <p:spPr>
          <a:xfrm>
            <a:off x="714348" y="0"/>
            <a:ext cx="8072494" cy="6357958"/>
          </a:xfrm>
          <a:prstGeom prst="irregularSeal1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accent3">
                    <a:lumMod val="50000"/>
                  </a:schemeClr>
                </a:solidFill>
              </a:rPr>
              <a:t>El personal del colegio cumple sus responsabilidades en maneras que reflejan estar de acuerdo con los fines esenciales de la institución y la cooperación con los compañeros/as de trabajo</a:t>
            </a:r>
            <a:endParaRPr lang="es-ES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najarro\Configuración local\Archivos temporales de Internet\Content.IE5\3PD2821M\MCj0426154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642918"/>
            <a:ext cx="2286016" cy="2407881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3428992" y="785794"/>
            <a:ext cx="4500594" cy="107157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Cristo, el modelo de persona 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2571736" y="2571744"/>
            <a:ext cx="6000792" cy="1643074"/>
          </a:xfrm>
          <a:prstGeom prst="round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2060"/>
                </a:solidFill>
              </a:rPr>
              <a:t>Para San Ignacio, Jesucristo es el modelo de persona humana por su respuesta de total amor al Padre en el servicio a los demás.</a:t>
            </a:r>
            <a:endParaRPr lang="es-ES" sz="2400" b="1" dirty="0">
              <a:solidFill>
                <a:srgbClr val="00206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71472" y="4643446"/>
            <a:ext cx="8001056" cy="17859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2060"/>
                </a:solidFill>
              </a:rPr>
              <a:t>Esto requiere una atención pastoral adecuada que promueve en libertad el conocimiento y la relación personal con Cristo en el marco de la fe, que lleva a realizar gradualmente el compromiso cristiano.</a:t>
            </a:r>
            <a:endParaRPr lang="es-ES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xplosión 2"/>
          <p:cNvSpPr/>
          <p:nvPr/>
        </p:nvSpPr>
        <p:spPr>
          <a:xfrm>
            <a:off x="428596" y="0"/>
            <a:ext cx="8715404" cy="6858000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Todo colegio jesuita declara públicamente su identidad CATÓLICA.  Sus docentes son ejemplo de la forma en que viven el Evangelio y animan a los alumnos/as a participar activamente en la fe de la Iglesia.</a:t>
            </a:r>
            <a:endParaRPr lang="es-E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najarro\Configuración local\Archivos temporales de Internet\Content.IE5\AYPEB252\MMj0283592000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429132"/>
            <a:ext cx="1895484" cy="1895484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2857488" y="500042"/>
            <a:ext cx="2857520" cy="714380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2060"/>
                </a:solidFill>
              </a:rPr>
              <a:t>La acción</a:t>
            </a:r>
            <a:endParaRPr lang="es-ES" sz="2400" b="1" dirty="0">
              <a:solidFill>
                <a:srgbClr val="002060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642910" y="1857364"/>
            <a:ext cx="7715304" cy="18573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2060"/>
                </a:solidFill>
              </a:rPr>
              <a:t>San Ignacio pide un compromiso total de hombres y  mujeres para imitar plenamente a Cristo.   Esto se debe desarrollar en la familia, el colegio , la profesión, las estructuras sociales y políticas, etc.</a:t>
            </a:r>
            <a:endParaRPr lang="es-ES" sz="2400" b="1" dirty="0">
              <a:solidFill>
                <a:srgbClr val="00206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00298" y="4572008"/>
            <a:ext cx="6215106" cy="19288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La educación es una preparación para un compromiso de la vida activa.  Es un complemento de la fe que realiza la justicia, con una preocupación especial por los pobres.</a:t>
            </a:r>
            <a:endParaRPr lang="es-E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xplosión 1"/>
          <p:cNvSpPr/>
          <p:nvPr/>
        </p:nvSpPr>
        <p:spPr>
          <a:xfrm>
            <a:off x="0" y="0"/>
            <a:ext cx="9144000" cy="6572272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El colegio tiene un sentido claro de la </a:t>
            </a:r>
          </a:p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Justicia  y respeto por los derechos de las personas.  Todo debe reflejarse en su trato con empleados, alumnos, padres y madres familia y la comunidad local.</a:t>
            </a:r>
            <a:endParaRPr lang="es-E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najarro\Configuración local\Archivos temporales de Internet\Content.IE5\AYPEB252\MPj0432961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857760"/>
            <a:ext cx="2024129" cy="1598098"/>
          </a:xfrm>
          <a:prstGeom prst="rect">
            <a:avLst/>
          </a:prstGeom>
          <a:noFill/>
        </p:spPr>
      </p:pic>
      <p:pic>
        <p:nvPicPr>
          <p:cNvPr id="5123" name="Picture 3" descr="C:\Documents and Settings\anajarro\Configuración local\Archivos temporales de Internet\Content.IE5\4PGHQ9FX\MCBD08206_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500041"/>
            <a:ext cx="2393903" cy="1753687"/>
          </a:xfrm>
          <a:prstGeom prst="rect">
            <a:avLst/>
          </a:prstGeom>
          <a:noFill/>
        </p:spPr>
      </p:pic>
      <p:sp>
        <p:nvSpPr>
          <p:cNvPr id="6" name="5 Rectángulo redondeado"/>
          <p:cNvSpPr/>
          <p:nvPr/>
        </p:nvSpPr>
        <p:spPr>
          <a:xfrm>
            <a:off x="1928794" y="571480"/>
            <a:ext cx="2714644" cy="6429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En la Iglesia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00034" y="2143116"/>
            <a:ext cx="5214974" cy="12858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</a:rPr>
              <a:t>La respuesta a la llamada de Cristo se realiza en y por medo de la Iglesia.</a:t>
            </a:r>
            <a:endParaRPr lang="es-E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000364" y="4429132"/>
            <a:ext cx="5572164" cy="15001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</a:rPr>
              <a:t>La educación de la SJ es un instrumento apostólico que debe preparar a los alumnos para una participación activa en la Iglesia y en la comunidad local.</a:t>
            </a:r>
            <a:endParaRPr lang="es-ES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xplosión 2"/>
          <p:cNvSpPr/>
          <p:nvPr/>
        </p:nvSpPr>
        <p:spPr>
          <a:xfrm>
            <a:off x="285720" y="285728"/>
            <a:ext cx="8858280" cy="6286544"/>
          </a:xfrm>
          <a:prstGeom prst="irregularSeal2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Los directivos y profesores se esmeran mucho en presentar clara y honestamente las creencias fundamentales de la Iglesia y a la participación activa de los alumnos/as.</a:t>
            </a:r>
            <a:endParaRPr lang="es-E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najarro\Configuración local\Archivos temporales de Internet\Content.IE5\U2DGCE4S\MPj0439350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4643446"/>
            <a:ext cx="1843078" cy="1843078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2786050" y="714356"/>
            <a:ext cx="3143272" cy="785818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2060"/>
                </a:solidFill>
              </a:rPr>
              <a:t>El </a:t>
            </a:r>
            <a:r>
              <a:rPr lang="es-ES" sz="2400" b="1" dirty="0" err="1" smtClean="0">
                <a:solidFill>
                  <a:srgbClr val="002060"/>
                </a:solidFill>
              </a:rPr>
              <a:t>Magis</a:t>
            </a:r>
            <a:r>
              <a:rPr lang="es-ES" sz="2400" b="1" dirty="0" smtClean="0">
                <a:solidFill>
                  <a:srgbClr val="002060"/>
                </a:solidFill>
              </a:rPr>
              <a:t> ignaciano</a:t>
            </a:r>
            <a:endParaRPr lang="es-ES" sz="2400" b="1" dirty="0">
              <a:solidFill>
                <a:srgbClr val="002060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1472" y="2000240"/>
            <a:ext cx="8001056" cy="192882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El mayor servicio de Dios.   En educación se entiende como “excelencia en la formación”.   Este concepto </a:t>
            </a:r>
            <a:r>
              <a:rPr lang="es-ES" sz="2400" b="1" dirty="0" err="1" smtClean="0">
                <a:solidFill>
                  <a:schemeClr val="bg1"/>
                </a:solidFill>
              </a:rPr>
              <a:t>impolica</a:t>
            </a:r>
            <a:r>
              <a:rPr lang="es-ES" sz="2400" b="1" dirty="0" smtClean="0">
                <a:solidFill>
                  <a:schemeClr val="bg1"/>
                </a:solidFill>
              </a:rPr>
              <a:t> excelencia académica dentro de un contexto de excelencia humana y cristiana. 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714348" y="4572008"/>
            <a:ext cx="6000792" cy="1643074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2"/>
                </a:solidFill>
              </a:rPr>
              <a:t>Se trata de educar para que sean líderes en el servicio , agentes multiplicadores;  buscando que lo que se haga en bien de los demás y con la mayor perfección posible.</a:t>
            </a:r>
            <a:endParaRPr lang="es-E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xplosión 1"/>
          <p:cNvSpPr/>
          <p:nvPr/>
        </p:nvSpPr>
        <p:spPr>
          <a:xfrm>
            <a:off x="0" y="214290"/>
            <a:ext cx="9144000" cy="664371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2"/>
                </a:solidFill>
              </a:rPr>
              <a:t>Un colegio jesuita ofrece un programa distinguido académica-mente, diseñado para desafiar a los alumnos a alcanzar su plena capacidad tanto a nivel cognoscitivo, afectivo y  procedimental.</a:t>
            </a:r>
            <a:endParaRPr lang="es-E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929058" y="428604"/>
            <a:ext cx="2928958" cy="571504"/>
          </a:xfrm>
          <a:prstGeom prst="round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2"/>
                </a:solidFill>
              </a:rPr>
              <a:t>La comunidad</a:t>
            </a:r>
            <a:endParaRPr lang="es-ES" sz="24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C:\Documents and Settings\anajarro\Configuración local\Archivos temporales de Internet\Content.IE5\4PGHQ9FX\MCj0090109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2168305" cy="2118511"/>
          </a:xfrm>
          <a:prstGeom prst="rect">
            <a:avLst/>
          </a:prstGeom>
          <a:noFill/>
        </p:spPr>
      </p:pic>
      <p:sp>
        <p:nvSpPr>
          <p:cNvPr id="6" name="5 Rectángulo redondeado"/>
          <p:cNvSpPr/>
          <p:nvPr/>
        </p:nvSpPr>
        <p:spPr>
          <a:xfrm>
            <a:off x="3000364" y="1785926"/>
            <a:ext cx="5715040" cy="192882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2"/>
                </a:solidFill>
              </a:rPr>
              <a:t>San Ignacio compartió su experiencia espiritual y humana con un grupo de verdaderos amigos,  con quienes posteriormente formó la SJ.</a:t>
            </a:r>
            <a:endParaRPr lang="es-ES" sz="2400" b="1" dirty="0">
              <a:solidFill>
                <a:schemeClr val="tx2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0034" y="4500570"/>
            <a:ext cx="8286808" cy="19288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</a:rPr>
              <a:t>La educación es una misión común que se logra mediante el diálogo en equipo:  familia-colegio, profesores-autoridades,  profesores-alumnos, alumnos-autoridades, alumnos-alumnos, entre otras posibilidades.</a:t>
            </a:r>
            <a:endParaRPr lang="es-E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xplosión 2"/>
          <p:cNvSpPr/>
          <p:nvPr/>
        </p:nvSpPr>
        <p:spPr>
          <a:xfrm>
            <a:off x="285720" y="285728"/>
            <a:ext cx="8858280" cy="621510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El colegio es una comunidad que vive regida por los valores que trata de enseñar.  Manifiesta su solidaridad con los más pobres y necesitados.</a:t>
            </a:r>
            <a:endParaRPr lang="es-E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najarro\Configuración local\Archivos temporales de Internet\Content.IE5\U2DGCE4S\MCj0334296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28603"/>
            <a:ext cx="2313321" cy="1907353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1428728" y="571480"/>
            <a:ext cx="3429024" cy="7858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El discernimiento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428596" y="1714488"/>
            <a:ext cx="5715040" cy="1928826"/>
          </a:xfrm>
          <a:prstGeom prst="round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2"/>
                </a:solidFill>
              </a:rPr>
              <a:t>San Ignacio y compañeros tomaban decisiones sobre un proceso permanente de discernimiento personal y en común, dentro de un contexto de oración.</a:t>
            </a:r>
            <a:endParaRPr lang="es-ES" sz="2400" b="1" dirty="0">
              <a:solidFill>
                <a:schemeClr val="tx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00034" y="4500570"/>
            <a:ext cx="8215370" cy="1928826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2"/>
                </a:solidFill>
              </a:rPr>
              <a:t>El colegio debe adaptar medios y métodos en orden a lograr sus finalidades con la mayor eficacia.  Previo a las decisiones fuertes debe haber procesos de  consenso.  Todo lo anterior requiere la formación permanente del personal.</a:t>
            </a:r>
            <a:endParaRPr lang="es-E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xplosión 2"/>
          <p:cNvSpPr/>
          <p:nvPr/>
        </p:nvSpPr>
        <p:spPr>
          <a:xfrm>
            <a:off x="0" y="0"/>
            <a:ext cx="9144000" cy="6858000"/>
          </a:xfrm>
          <a:prstGeom prst="irregularSeal2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</a:rPr>
              <a:t>Un educador, según la tradición jesuita es alentado a desplegar una gran libertad e imaginación en la elección de las técnicas de enseñanza, métodos pedagógicos, etc.  Las líneas básicas de acción y la vida del colegio estimulan la reflexión y la evaluación, facilitando todo cambio necesario.</a:t>
            </a:r>
            <a:endParaRPr lang="es-ES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214414" y="571480"/>
            <a:ext cx="6572296" cy="714380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Otras características prácticas del PPI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5" name="4 Llamada de flecha cuádruple"/>
          <p:cNvSpPr/>
          <p:nvPr/>
        </p:nvSpPr>
        <p:spPr>
          <a:xfrm>
            <a:off x="3143240" y="2571744"/>
            <a:ext cx="2643206" cy="2286016"/>
          </a:xfrm>
          <a:prstGeom prst="quad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214414" y="1785926"/>
            <a:ext cx="71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Los profesores/as están atentos a servir y formar a los y las estudiantes, y a descubrir las cualidades o dificultades.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71472" y="4929198"/>
            <a:ext cx="807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El estudiante debe jugar siempre el papel principal y totalmente activo en el proceso de aprendizaje-enseñanza, priorizando sus descubrimientos y fomentando su creatividad.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00034" y="3143248"/>
            <a:ext cx="2357454" cy="1015663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2"/>
                </a:solidFill>
              </a:rPr>
              <a:t>Adecuar los medios a los fines y no confundirlos.</a:t>
            </a:r>
            <a:endParaRPr lang="es-ES" sz="2000" b="1" dirty="0">
              <a:solidFill>
                <a:schemeClr val="tx2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072198" y="3214686"/>
            <a:ext cx="2357454" cy="1323439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tx2"/>
                </a:solidFill>
              </a:rPr>
              <a:t>Ser más dados a salvar la proposición del prójimo que a condenarla…</a:t>
            </a:r>
            <a:endParaRPr lang="es-ES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642910" y="428604"/>
            <a:ext cx="8001056" cy="257176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Como profesores de los colegios de la Compañía, además de ser profesionales cualificados de la educación, deben ser hombres y mujeres de espíritu.  Son la ciudad edificada sobre la colina.  Lo que son habla más alto de lo que hacen o dicen.  (…)  El ejemplo vivo les arrastrará a aspirar, a vivir lo que las palabras significan.       </a:t>
            </a:r>
            <a:r>
              <a:rPr lang="es-ES" sz="1600" b="1" dirty="0" smtClean="0">
                <a:solidFill>
                  <a:schemeClr val="bg1"/>
                </a:solidFill>
              </a:rPr>
              <a:t>P. Peter Hans-</a:t>
            </a:r>
            <a:r>
              <a:rPr lang="es-ES" sz="1600" b="1" dirty="0" err="1" smtClean="0">
                <a:solidFill>
                  <a:schemeClr val="bg1"/>
                </a:solidFill>
              </a:rPr>
              <a:t>Kolvenbach</a:t>
            </a:r>
            <a:r>
              <a:rPr lang="es-ES" sz="1600" b="1" dirty="0" smtClean="0">
                <a:solidFill>
                  <a:schemeClr val="bg1"/>
                </a:solidFill>
              </a:rPr>
              <a:t>, S.J.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428728" y="3643314"/>
            <a:ext cx="650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Muchas gracias por su atención.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357422" y="5214950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©  Armando Najarro Arriola,  Universidad Rafael Landívar.</a:t>
            </a:r>
          </a:p>
          <a:p>
            <a:r>
              <a:rPr lang="es-ES" b="1" dirty="0" smtClean="0">
                <a:solidFill>
                  <a:schemeClr val="bg1"/>
                </a:solidFill>
              </a:rPr>
              <a:t>Huehuetenango, 28-enero-2010.</a:t>
            </a:r>
            <a:endParaRPr lang="es-E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E052C25D9C8343A43F37E485CC8196" ma:contentTypeVersion="0" ma:contentTypeDescription="Create a new document." ma:contentTypeScope="" ma:versionID="623f1da53803ffe3e677ddcdc33cea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88D8188-07F1-465C-BBF5-3BD3EE4151E9}"/>
</file>

<file path=customXml/itemProps2.xml><?xml version="1.0" encoding="utf-8"?>
<ds:datastoreItem xmlns:ds="http://schemas.openxmlformats.org/officeDocument/2006/customXml" ds:itemID="{360E23B9-5BED-401A-8A82-05210B5A1D98}"/>
</file>

<file path=customXml/itemProps3.xml><?xml version="1.0" encoding="utf-8"?>
<ds:datastoreItem xmlns:ds="http://schemas.openxmlformats.org/officeDocument/2006/customXml" ds:itemID="{E4FFCB55-9EB6-4CBD-8896-5991A82234EC}"/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984</Words>
  <Application>Microsoft Office PowerPoint</Application>
  <PresentationFormat>Presentación en pantalla (4:3)</PresentationFormat>
  <Paragraphs>50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cp:lastModifiedBy>Armando Najarro</cp:lastModifiedBy>
  <cp:revision>53</cp:revision>
  <dcterms:modified xsi:type="dcterms:W3CDTF">2010-01-27T15:14:06Z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0x0101008FE052C25D9C8343A43F37E485CC8196</vt:lpwstr>
  </property>
</Properties>
</file>